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1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C5CCD-429F-4055-81AD-A1E8A502A40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742C5-BBBC-4620-9979-4634AA5C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133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C5CCD-429F-4055-81AD-A1E8A502A40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742C5-BBBC-4620-9979-4634AA5C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150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C5CCD-429F-4055-81AD-A1E8A502A40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742C5-BBBC-4620-9979-4634AA5C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399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C5CCD-429F-4055-81AD-A1E8A502A40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742C5-BBBC-4620-9979-4634AA5C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325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C5CCD-429F-4055-81AD-A1E8A502A40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742C5-BBBC-4620-9979-4634AA5C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7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C5CCD-429F-4055-81AD-A1E8A502A40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742C5-BBBC-4620-9979-4634AA5C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538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C5CCD-429F-4055-81AD-A1E8A502A40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742C5-BBBC-4620-9979-4634AA5C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771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C5CCD-429F-4055-81AD-A1E8A502A40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742C5-BBBC-4620-9979-4634AA5C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543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C5CCD-429F-4055-81AD-A1E8A502A40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742C5-BBBC-4620-9979-4634AA5C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156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C5CCD-429F-4055-81AD-A1E8A502A40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742C5-BBBC-4620-9979-4634AA5C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01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C5CCD-429F-4055-81AD-A1E8A502A40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742C5-BBBC-4620-9979-4634AA5C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914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C5CCD-429F-4055-81AD-A1E8A502A40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742C5-BBBC-4620-9979-4634AA5CE07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97793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C5CCD-429F-4055-81AD-A1E8A502A40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742C5-BBBC-4620-9979-4634AA5C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5805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C5CCD-429F-4055-81AD-A1E8A502A40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742C5-BBBC-4620-9979-4634AA5C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0577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C5CCD-429F-4055-81AD-A1E8A502A40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742C5-BBBC-4620-9979-4634AA5C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216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C5CCD-429F-4055-81AD-A1E8A502A40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742C5-BBBC-4620-9979-4634AA5C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4459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C5CCD-429F-4055-81AD-A1E8A502A40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742C5-BBBC-4620-9979-4634AA5C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850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C4C5CCD-429F-4055-81AD-A1E8A502A407}" type="datetimeFigureOut">
              <a:rPr lang="en-US" smtClean="0"/>
              <a:t>5/17/2019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742C5-BBBC-4620-9979-4634AA5CE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7494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anya.flores@usda.gov" TargetMode="External"/><Relationship Id="rId2" Type="http://schemas.openxmlformats.org/officeDocument/2006/relationships/hyperlink" Target="mailto:Cecilio.Ricardo@usda.gov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usfsregion5/" TargetMode="External"/><Relationship Id="rId3" Type="http://schemas.openxmlformats.org/officeDocument/2006/relationships/image" Target="../media/image9.JPG"/><Relationship Id="rId7" Type="http://schemas.openxmlformats.org/officeDocument/2006/relationships/hyperlink" Target="https://www.flickr.com/photos/107640324@N05/" TargetMode="External"/><Relationship Id="rId12" Type="http://schemas.openxmlformats.org/officeDocument/2006/relationships/hyperlink" Target="https://www.flickr.com/photos/alaska_region/" TargetMode="External"/><Relationship Id="rId2" Type="http://schemas.openxmlformats.org/officeDocument/2006/relationships/hyperlink" Target="https://www.flickr.com/photos/usforestservice/albums/72157691258544452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flickr.com/photos/swregion/" TargetMode="External"/><Relationship Id="rId11" Type="http://schemas.openxmlformats.org/officeDocument/2006/relationships/hyperlink" Target="https://www.flickr.com/photos/usfs_eastern_region/" TargetMode="External"/><Relationship Id="rId5" Type="http://schemas.openxmlformats.org/officeDocument/2006/relationships/hyperlink" Target="https://www.flickr.com/photos/usfsrockymtns/albums/with/72157678784143586" TargetMode="External"/><Relationship Id="rId10" Type="http://schemas.openxmlformats.org/officeDocument/2006/relationships/hyperlink" Target="https://www.flickr.com/photos/usfs_pnwrs" TargetMode="External"/><Relationship Id="rId4" Type="http://schemas.openxmlformats.org/officeDocument/2006/relationships/hyperlink" Target="https://www.flickr.com/photos/fsNorthernRegion" TargetMode="External"/><Relationship Id="rId9" Type="http://schemas.openxmlformats.org/officeDocument/2006/relationships/hyperlink" Target="https://www.flickr.com/photos/forestservicenw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hyperlink" Target="https://usdagcc.sharepoint.com/sites/fs-wo-oc/SitePages/Multimedia%20Services.aspx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54111" y="674390"/>
            <a:ext cx="9404723" cy="1400530"/>
          </a:xfrm>
        </p:spPr>
        <p:txBody>
          <a:bodyPr/>
          <a:lstStyle/>
          <a:p>
            <a:pPr algn="ctr"/>
            <a:r>
              <a:rPr lang="en-US" dirty="0" smtClean="0"/>
              <a:t>Forest Service </a:t>
            </a:r>
            <a:br>
              <a:rPr lang="en-US" dirty="0" smtClean="0"/>
            </a:br>
            <a:r>
              <a:rPr lang="en-US" dirty="0" smtClean="0"/>
              <a:t>Photography and Video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461788" y="4443815"/>
            <a:ext cx="33040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/>
                </a:solidFill>
              </a:rPr>
              <a:t>Cecilio (Rick) Ricardo</a:t>
            </a:r>
          </a:p>
          <a:p>
            <a:r>
              <a:rPr lang="en-US" dirty="0" smtClean="0">
                <a:solidFill>
                  <a:schemeClr val="accent3"/>
                </a:solidFill>
              </a:rPr>
              <a:t>202-777-7561</a:t>
            </a:r>
          </a:p>
          <a:p>
            <a:r>
              <a:rPr lang="en-US" dirty="0" smtClean="0">
                <a:solidFill>
                  <a:schemeClr val="accent3"/>
                </a:solidFill>
                <a:hlinkClick r:id="rId2"/>
              </a:rPr>
              <a:t>Cecilio.Ricardo@usda.gov</a:t>
            </a:r>
            <a:endParaRPr lang="en-US" dirty="0" smtClean="0">
              <a:solidFill>
                <a:schemeClr val="accent3"/>
              </a:solidFill>
            </a:endParaRPr>
          </a:p>
          <a:p>
            <a:endParaRPr lang="en-US" dirty="0">
              <a:solidFill>
                <a:schemeClr val="accent3"/>
              </a:solidFill>
            </a:endParaRPr>
          </a:p>
          <a:p>
            <a:r>
              <a:rPr lang="en-US" dirty="0" smtClean="0">
                <a:solidFill>
                  <a:schemeClr val="accent3"/>
                </a:solidFill>
              </a:rPr>
              <a:t>Tanya Flores</a:t>
            </a:r>
          </a:p>
          <a:p>
            <a:r>
              <a:rPr lang="en-US" dirty="0" smtClean="0">
                <a:solidFill>
                  <a:schemeClr val="accent3"/>
                </a:solidFill>
                <a:hlinkClick r:id="rId3"/>
              </a:rPr>
              <a:t>Tanya.flores@usda.gov</a:t>
            </a:r>
            <a:r>
              <a:rPr lang="en-US" dirty="0" smtClean="0">
                <a:solidFill>
                  <a:schemeClr val="accent3"/>
                </a:solidFill>
              </a:rPr>
              <a:t> </a:t>
            </a:r>
            <a:endParaRPr lang="en-US" dirty="0">
              <a:solidFill>
                <a:schemeClr val="accent3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17" y="130991"/>
            <a:ext cx="1042297" cy="7141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17" y="6014554"/>
            <a:ext cx="643361" cy="71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3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Forest Service Photography Standards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110" y="1699023"/>
            <a:ext cx="3695358" cy="47854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04925" y="2147206"/>
            <a:ext cx="55925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Filename: 20190515-FS-LosPadres-JMS-001</a:t>
            </a:r>
          </a:p>
          <a:p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Captions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What, where, and when?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Firefighters dig a trench in Los Padres National Forest, California.</a:t>
            </a:r>
          </a:p>
          <a:p>
            <a:pPr lvl="1"/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Byline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(Forest Service photo by John Smith)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304925" y="5210175"/>
            <a:ext cx="61510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Firefighters dig a trench in Los Padres National Forest, </a:t>
            </a:r>
          </a:p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California. (Forest Service photo by John Smith) 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9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Forest Service Flickr </a:t>
            </a:r>
            <a:br>
              <a:rPr lang="en-US" dirty="0" smtClean="0"/>
            </a:br>
            <a:r>
              <a:rPr lang="en-US" dirty="0" smtClean="0"/>
              <a:t>Photography Archive</a:t>
            </a:r>
            <a:endParaRPr lang="en-US" dirty="0"/>
          </a:p>
        </p:txBody>
      </p:sp>
      <p:pic>
        <p:nvPicPr>
          <p:cNvPr id="2" name="Picture 1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620" y="2039922"/>
            <a:ext cx="4521946" cy="44961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14707" y="2362200"/>
            <a:ext cx="52277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>
                <a:hlinkClick r:id="rId2"/>
              </a:rPr>
              <a:t>Forest Service Flickr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Externally accessible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Contains multiple sized images w/captions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82148" y="3670657"/>
            <a:ext cx="3174267" cy="2154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Regional Flickr Sites</a:t>
            </a:r>
            <a:endParaRPr lang="en-US" sz="1600" b="1" dirty="0" smtClean="0">
              <a:hlinkClick r:id="rId4"/>
            </a:endParaRPr>
          </a:p>
          <a:p>
            <a:r>
              <a:rPr lang="en-US" sz="1200" b="1" dirty="0" smtClean="0">
                <a:hlinkClick r:id="rId4"/>
              </a:rPr>
              <a:t>Region </a:t>
            </a:r>
            <a:r>
              <a:rPr lang="en-US" sz="1200" b="1" dirty="0">
                <a:hlinkClick r:id="rId4"/>
              </a:rPr>
              <a:t>1 Northern </a:t>
            </a:r>
            <a:r>
              <a:rPr lang="en-US" sz="1200" b="1" dirty="0" smtClean="0">
                <a:hlinkClick r:id="rId4"/>
              </a:rPr>
              <a:t>Region Flickr</a:t>
            </a:r>
            <a:r>
              <a:rPr lang="en-US" sz="1200" b="1" dirty="0">
                <a:hlinkClick r:id="rId4"/>
              </a:rPr>
              <a:t> </a:t>
            </a:r>
            <a:endParaRPr lang="en-US" sz="1200" dirty="0"/>
          </a:p>
          <a:p>
            <a:r>
              <a:rPr lang="en-US" sz="1200" b="1" dirty="0" smtClean="0">
                <a:hlinkClick r:id="rId5"/>
              </a:rPr>
              <a:t>Region </a:t>
            </a:r>
            <a:r>
              <a:rPr lang="en-US" sz="1200" b="1" dirty="0">
                <a:hlinkClick r:id="rId5"/>
              </a:rPr>
              <a:t>2 Rocky </a:t>
            </a:r>
            <a:r>
              <a:rPr lang="en-US" sz="1200" b="1" dirty="0" smtClean="0">
                <a:hlinkClick r:id="rId5"/>
              </a:rPr>
              <a:t>Mountain Flickr</a:t>
            </a:r>
            <a:endParaRPr lang="en-US" sz="1200" dirty="0"/>
          </a:p>
          <a:p>
            <a:r>
              <a:rPr lang="en-US" sz="1200" b="1" dirty="0">
                <a:hlinkClick r:id="rId6"/>
              </a:rPr>
              <a:t>Region 3 Southwestern </a:t>
            </a:r>
            <a:r>
              <a:rPr lang="en-US" sz="1200" b="1" dirty="0" smtClean="0">
                <a:hlinkClick r:id="rId6"/>
              </a:rPr>
              <a:t>Flickr</a:t>
            </a:r>
            <a:endParaRPr lang="en-US" sz="1200" dirty="0"/>
          </a:p>
          <a:p>
            <a:r>
              <a:rPr lang="en-US" sz="1200" b="1" dirty="0">
                <a:hlinkClick r:id="rId7"/>
              </a:rPr>
              <a:t>Region 4 </a:t>
            </a:r>
            <a:r>
              <a:rPr lang="en-US" sz="1200" b="1" dirty="0" smtClean="0">
                <a:hlinkClick r:id="rId7"/>
              </a:rPr>
              <a:t>Intermountain Flickr</a:t>
            </a:r>
            <a:endParaRPr lang="en-US" sz="1200" dirty="0"/>
          </a:p>
          <a:p>
            <a:r>
              <a:rPr lang="en-US" sz="1200" b="1" dirty="0">
                <a:hlinkClick r:id="rId8"/>
              </a:rPr>
              <a:t>Region 5 California </a:t>
            </a:r>
            <a:r>
              <a:rPr lang="en-US" sz="1200" b="1" dirty="0" smtClean="0">
                <a:hlinkClick r:id="rId8"/>
              </a:rPr>
              <a:t>Flickr</a:t>
            </a:r>
            <a:endParaRPr lang="en-US" sz="1200" dirty="0"/>
          </a:p>
          <a:p>
            <a:r>
              <a:rPr lang="en-US" sz="1200" b="1" dirty="0">
                <a:hlinkClick r:id="rId9"/>
              </a:rPr>
              <a:t>Region 6 Pacific </a:t>
            </a:r>
            <a:r>
              <a:rPr lang="en-US" sz="1200" b="1" dirty="0" smtClean="0">
                <a:hlinkClick r:id="rId9"/>
              </a:rPr>
              <a:t>Northwest Flickr</a:t>
            </a:r>
            <a:endParaRPr lang="en-US" sz="1200" dirty="0"/>
          </a:p>
          <a:p>
            <a:r>
              <a:rPr lang="en-US" sz="1200" b="1" dirty="0">
                <a:hlinkClick r:id="rId10"/>
              </a:rPr>
              <a:t>Pacific Northwest Research </a:t>
            </a:r>
            <a:r>
              <a:rPr lang="en-US" sz="1200" b="1" dirty="0" smtClean="0">
                <a:hlinkClick r:id="rId10"/>
              </a:rPr>
              <a:t>Station Flickr</a:t>
            </a:r>
            <a:endParaRPr lang="en-US" sz="1200" dirty="0"/>
          </a:p>
          <a:p>
            <a:r>
              <a:rPr lang="en-US" sz="1200" b="1" dirty="0">
                <a:hlinkClick r:id="rId11"/>
              </a:rPr>
              <a:t>Region 9 </a:t>
            </a:r>
            <a:r>
              <a:rPr lang="en-US" sz="1200" b="1" dirty="0" smtClean="0">
                <a:hlinkClick r:id="rId11"/>
              </a:rPr>
              <a:t>Eastern Flickr</a:t>
            </a:r>
            <a:r>
              <a:rPr lang="en-US" sz="1200" b="1" dirty="0"/>
              <a:t>	</a:t>
            </a:r>
            <a:endParaRPr lang="en-US" sz="1200" dirty="0"/>
          </a:p>
          <a:p>
            <a:r>
              <a:rPr lang="en-US" sz="1200" b="1" dirty="0">
                <a:hlinkClick r:id="rId12"/>
              </a:rPr>
              <a:t>Region 10 Alaska</a:t>
            </a:r>
            <a:endParaRPr lang="en-US" sz="1200" dirty="0"/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89952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Forest Service Instagram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985" y="1521900"/>
            <a:ext cx="4080076" cy="49497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51451" y="1971675"/>
            <a:ext cx="461857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112K Followers and growing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Average of 2,500 likes per image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Share our Instagram 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Send us images to share and help us </a:t>
            </a:r>
          </a:p>
          <a:p>
            <a:r>
              <a:rPr lang="en-US" dirty="0"/>
              <a:t>c</a:t>
            </a:r>
            <a:r>
              <a:rPr lang="en-US" dirty="0" smtClean="0"/>
              <a:t>onnect you to our national audience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5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Forest Service Video Standards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11" y="1380051"/>
            <a:ext cx="3946034" cy="51096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6111" y="1764918"/>
            <a:ext cx="516038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buFontTx/>
              <a:buChar char="-"/>
            </a:pPr>
            <a:r>
              <a:rPr lang="en-US" dirty="0" smtClean="0"/>
              <a:t>USDA/FS logos with EEO Statement Slate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Approval form with leadership signatures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Partnership agreement</a:t>
            </a:r>
          </a:p>
          <a:p>
            <a:pPr marL="285750" lvl="0" indent="-285750">
              <a:buFontTx/>
              <a:buChar char="-"/>
            </a:pPr>
            <a:r>
              <a:rPr lang="en-US" dirty="0" smtClean="0"/>
              <a:t>Closed </a:t>
            </a:r>
            <a:r>
              <a:rPr lang="en-US" dirty="0"/>
              <a:t>captions. An .</a:t>
            </a:r>
            <a:r>
              <a:rPr lang="en-US" dirty="0" err="1"/>
              <a:t>srt</a:t>
            </a:r>
            <a:r>
              <a:rPr lang="en-US" dirty="0"/>
              <a:t> or .txt file </a:t>
            </a:r>
            <a:r>
              <a:rPr lang="en-US" dirty="0" smtClean="0"/>
              <a:t>works</a:t>
            </a:r>
          </a:p>
          <a:p>
            <a:pPr marL="285750" lvl="0" indent="-285750">
              <a:buFontTx/>
              <a:buChar char="-"/>
            </a:pPr>
            <a:r>
              <a:rPr lang="en-US" dirty="0" smtClean="0"/>
              <a:t>Send into our Pinyon folder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83771" y="4098141"/>
            <a:ext cx="51271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Note: If you share a video clip on social media with PA approval,</a:t>
            </a:r>
          </a:p>
          <a:p>
            <a:r>
              <a:rPr lang="en-US" dirty="0" smtClean="0"/>
              <a:t> without editing, it does not need Video slate, approval form, or closed captions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53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Forest Service Video</a:t>
            </a:r>
            <a:br>
              <a:rPr lang="en-US" dirty="0" smtClean="0"/>
            </a:br>
            <a:r>
              <a:rPr lang="en-US" dirty="0" err="1" smtClean="0"/>
              <a:t>Youtube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882" y="2011098"/>
            <a:ext cx="6118537" cy="43703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9715" y="2536372"/>
            <a:ext cx="39501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Official Forest Service Videos</a:t>
            </a:r>
          </a:p>
          <a:p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Public Service Announcements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9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Forest Service Video</a:t>
            </a:r>
            <a:br>
              <a:rPr lang="en-US" dirty="0" smtClean="0"/>
            </a:br>
            <a:r>
              <a:rPr lang="en-US" dirty="0" smtClean="0"/>
              <a:t>Vimeo – video Archive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220" y="1969158"/>
            <a:ext cx="5383369" cy="46475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78428" y="3037115"/>
            <a:ext cx="324960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Forest Service video clips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Fire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Recreation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Training video </a:t>
            </a:r>
            <a:r>
              <a:rPr lang="en-US" dirty="0" smtClean="0"/>
              <a:t>clips</a:t>
            </a:r>
          </a:p>
          <a:p>
            <a:pPr marL="285750" indent="-285750">
              <a:buFontTx/>
              <a:buChar char="-"/>
            </a:pPr>
            <a:r>
              <a:rPr lang="en-US" smtClean="0"/>
              <a:t>Internal </a:t>
            </a:r>
            <a:r>
              <a:rPr lang="en-US" dirty="0" smtClean="0"/>
              <a:t>messaging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Story Map links to videos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3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Forest Service Office of Communication Hub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0557" y="2072323"/>
            <a:ext cx="291618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2"/>
              </a:rPr>
              <a:t>OC Hub</a:t>
            </a:r>
            <a:endParaRPr lang="en-US" dirty="0" smtClean="0"/>
          </a:p>
          <a:p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Multimedia Standards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Multimedia Forms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Multimedia Training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Multimedia Links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00" y="2072323"/>
            <a:ext cx="5448732" cy="419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45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84E9C64CB6B147B71CF58466C5AAD3" ma:contentTypeVersion="14" ma:contentTypeDescription="Create a new document." ma:contentTypeScope="" ma:versionID="ef87c607c813595b7250f0045c80a454">
  <xsd:schema xmlns:xsd="http://www.w3.org/2001/XMLSchema" xmlns:xs="http://www.w3.org/2001/XMLSchema" xmlns:p="http://schemas.microsoft.com/office/2006/metadata/properties" xmlns:ns2="9cfaae7c-72d7-4574-bee5-da0a2b533dde" xmlns:ns3="f1719a4e-b5b9-4c32-8e90-eba2871f0a28" targetNamespace="http://schemas.microsoft.com/office/2006/metadata/properties" ma:root="true" ma:fieldsID="a5db0f22424ee38da1c205dc8fc801ae" ns2:_="" ns3:_="">
    <xsd:import namespace="9cfaae7c-72d7-4574-bee5-da0a2b533dde"/>
    <xsd:import namespace="f1719a4e-b5b9-4c32-8e90-eba2871f0a2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Priority" minOccurs="0"/>
                <xsd:element ref="ns3:imag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aae7c-72d7-4574-bee5-da0a2b533dd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719a4e-b5b9-4c32-8e90-eba2871f0a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Priority" ma:index="20" nillable="true" ma:displayName="Priority" ma:format="Dropdown" ma:internalName="Priority">
      <xsd:simpleType>
        <xsd:restriction base="dms:Text">
          <xsd:maxLength value="255"/>
        </xsd:restriction>
      </xsd:simpleType>
    </xsd:element>
    <xsd:element name="image" ma:index="21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 xmlns="f1719a4e-b5b9-4c32-8e90-eba2871f0a28">
      <Url xsi:nil="true"/>
      <Description xsi:nil="true"/>
    </image>
    <Priority xmlns="f1719a4e-b5b9-4c32-8e90-eba2871f0a28" xsi:nil="true"/>
  </documentManagement>
</p:properties>
</file>

<file path=customXml/itemProps1.xml><?xml version="1.0" encoding="utf-8"?>
<ds:datastoreItem xmlns:ds="http://schemas.openxmlformats.org/officeDocument/2006/customXml" ds:itemID="{46581206-AAD4-4532-8691-3C664505FB4B}"/>
</file>

<file path=customXml/itemProps2.xml><?xml version="1.0" encoding="utf-8"?>
<ds:datastoreItem xmlns:ds="http://schemas.openxmlformats.org/officeDocument/2006/customXml" ds:itemID="{938ADE52-3156-4B4F-B3ED-67B5AFEA42BD}"/>
</file>

<file path=customXml/itemProps3.xml><?xml version="1.0" encoding="utf-8"?>
<ds:datastoreItem xmlns:ds="http://schemas.openxmlformats.org/officeDocument/2006/customXml" ds:itemID="{B961B1FC-CAE8-45B5-B5C1-7568A887723B}"/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142</TotalTime>
  <Words>229</Words>
  <Application>Microsoft Office PowerPoint</Application>
  <PresentationFormat>Widescreen</PresentationFormat>
  <Paragraphs>64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Ion</vt:lpstr>
      <vt:lpstr>Forest Service  Photography and Video</vt:lpstr>
      <vt:lpstr>Forest Service Photography Standards</vt:lpstr>
      <vt:lpstr>Forest Service Flickr  Photography Archive</vt:lpstr>
      <vt:lpstr>Forest Service Instagram</vt:lpstr>
      <vt:lpstr>Forest Service Video Standards</vt:lpstr>
      <vt:lpstr>Forest Service Video Youtube</vt:lpstr>
      <vt:lpstr>Forest Service Video Vimeo – video Archive</vt:lpstr>
      <vt:lpstr>Forest Service Office of Communication Hub</vt:lpstr>
    </vt:vector>
  </TitlesOfParts>
  <Company>USDA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Ricardo, Cecilio - FS</dc:creator>
  <cp:lastModifiedBy>Ricardo, Cecilio - FS</cp:lastModifiedBy>
  <cp:revision>10</cp:revision>
  <dcterms:created xsi:type="dcterms:W3CDTF">2019-05-15T17:54:45Z</dcterms:created>
  <dcterms:modified xsi:type="dcterms:W3CDTF">2019-05-17T16:32:06Z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0x0101000E84E9C64CB6B147B71CF58466C5AAD3</vt:lpwstr>
  </property>
</Properties>
</file>