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
      <p:font typeface="Source Sans Pro" panose="020B0503030403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09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09976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Calibri"/>
              <a:buNone/>
            </a:pPr>
            <a:r>
              <a:rPr lang="en-US" sz="1200" b="0" i="0" u="none" strike="noStrike" cap="none">
                <a:solidFill>
                  <a:srgbClr val="000000"/>
                </a:solidFill>
                <a:latin typeface="Calibri"/>
                <a:ea typeface="Calibri"/>
                <a:cs typeface="Calibri"/>
                <a:sym typeface="Calibri"/>
              </a:rPr>
              <a:t>The following slides provide visual examples of the AZ, NM, and NV IDIQ tasks. They are meant to provide just a few visual descriptions of the type of equipment used and operations for </a:t>
            </a:r>
            <a:r>
              <a:rPr lang="en-US">
                <a:solidFill>
                  <a:srgbClr val="000000"/>
                </a:solidFill>
              </a:rPr>
              <a:t>manual</a:t>
            </a:r>
            <a:r>
              <a:rPr lang="en-US" sz="1200" b="0" i="0" u="none" strike="noStrike" cap="none">
                <a:solidFill>
                  <a:srgbClr val="000000"/>
                </a:solidFill>
                <a:latin typeface="Calibri"/>
                <a:ea typeface="Calibri"/>
                <a:cs typeface="Calibri"/>
                <a:sym typeface="Calibri"/>
              </a:rPr>
              <a:t>l tasks 1 - 10.  The descriptions are not inclusive. Task orders may identify specific types of machinery, techniques or operational specifications as identified in B.1 - Section 2 - Fuels Management Manual Pricing Schedule.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7" name="Shape 10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Cutting down trees and brush with the use of hand operated tools (i.e. chain saw).  No live limbs can be left on the stump of any cut stem.  Percent cover of total cover primarily determines levels with Levels 1-4 for forested stands and 5-8 for brush.</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08" name="Shape 10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200" b="0" i="0" u="none" strike="noStrike" cap="none">
                <a:solidFill>
                  <a:schemeClr val="dk1"/>
                </a:solidFill>
                <a:latin typeface="Times New Roman"/>
                <a:ea typeface="Times New Roman"/>
                <a:cs typeface="Times New Roman"/>
                <a:sym typeface="Times New Roman"/>
              </a:rPr>
              <a:t>The level of difficulty for lop and scatter is determined by the Task Order.  The level is based on the amount of the dead or alive vegetation to be treated and scattered as specified in the Task Order. </a:t>
            </a:r>
          </a:p>
        </p:txBody>
      </p:sp>
      <p:sp>
        <p:nvSpPr>
          <p:cNvPr id="121" name="Shape 12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3" name="Shape 13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a:solidFill>
                  <a:schemeClr val="dk1"/>
                </a:solidFill>
                <a:latin typeface="Times New Roman"/>
                <a:ea typeface="Times New Roman"/>
                <a:cs typeface="Times New Roman"/>
                <a:sym typeface="Times New Roman"/>
              </a:rPr>
              <a:t>Lop and drop all existing dead or alive vegetation identified by the Task Order. The level of difficulty is based on the amount of the dead or alive vegetation to be treated.</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34" name="Shape 13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6" name="Shape 1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a:solidFill>
                  <a:schemeClr val="dk1"/>
                </a:solidFill>
                <a:latin typeface="Times New Roman"/>
                <a:ea typeface="Times New Roman"/>
                <a:cs typeface="Times New Roman"/>
                <a:sym typeface="Times New Roman"/>
              </a:rPr>
              <a:t>The level of difficulty for selective slashing/thinning is determined by the Task Order.  Treatments under this item are completed by hand operated power tools.  The level is based on the expected number of leave trees per acre to be treated and/or spacing between leave trees, or the relative amount of material to be slashed.</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47" name="Shape 1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9" name="Shape 15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a:solidFill>
                  <a:schemeClr val="dk1"/>
                </a:solidFill>
                <a:latin typeface="Times New Roman"/>
                <a:ea typeface="Times New Roman"/>
                <a:cs typeface="Times New Roman"/>
                <a:sym typeface="Times New Roman"/>
              </a:rPr>
              <a:t>The level of difficulty for pruning is determined by the Task Order.  The level is based on the expected number of trees per acre (TPA) requiring treatment.</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60" name="Shape 16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2" name="Shape 17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a:solidFill>
                  <a:schemeClr val="dk1"/>
                </a:solidFill>
                <a:latin typeface="Times New Roman"/>
                <a:ea typeface="Times New Roman"/>
                <a:cs typeface="Times New Roman"/>
                <a:sym typeface="Times New Roman"/>
              </a:rPr>
              <a:t>The level of difficulty for hand piling and covering is determined by the Task Order.  The level is based on the number of piles per acre expected, based on the amount of slash on the unit meeting specifications from items 1,3,4 or 5. The Government shall designate which specification for size of material and spacing of piles with each Task Order.</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73" name="Shape 17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a:solidFill>
                  <a:schemeClr val="dk1"/>
                </a:solidFill>
                <a:latin typeface="Times New Roman"/>
                <a:ea typeface="Times New Roman"/>
                <a:cs typeface="Times New Roman"/>
                <a:sym typeface="Times New Roman"/>
              </a:rPr>
              <a:t>The level of difficulty and requirements for hand severing, piling and covering are determined by the Task Order.  The level of difficulty is based on the crown closure of the material to be severed and the expected number of piles per acre.</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86" name="Shape 18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8" name="Shape 19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a:solidFill>
                  <a:schemeClr val="dk1"/>
                </a:solidFill>
                <a:latin typeface="Times New Roman"/>
                <a:ea typeface="Times New Roman"/>
                <a:cs typeface="Times New Roman"/>
                <a:sym typeface="Times New Roman"/>
              </a:rPr>
              <a:t>The level of difficulty for spot application of herbicide shall be established in the Task Order.  The level is based on the expected number of trees or clumps per acre to be treated with herbicide, and whether the treatment is cut stump or basal bark application.</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99" name="Shape 19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1" name="Shape 21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Each tree/snag designated for pullback shall be cleared of all surface fuels, including litter, and aerial fuels from a 2-foot wide area, 8 feet in height, around the tree/snag.  Material greater than 3" diameter within the clearing zone shall be pulled/rolled at least 4 feet from the bole.  Levels are based upon number of trees per acre to be treated.</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212" name="Shape 21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4" name="Shape 22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Times New Roman"/>
              <a:buNone/>
            </a:pPr>
            <a:r>
              <a:rPr lang="en-US" sz="1400" b="0" i="0" u="none" strike="noStrike" cap="none">
                <a:solidFill>
                  <a:schemeClr val="dk1"/>
                </a:solidFill>
                <a:latin typeface="Times New Roman"/>
                <a:ea typeface="Times New Roman"/>
                <a:cs typeface="Times New Roman"/>
                <a:sym typeface="Times New Roman"/>
              </a:rPr>
              <a:t>Fuel modification zones (FMZs) for woodland/shrubland. </a:t>
            </a:r>
            <a:r>
              <a:rPr lang="en-US" sz="1200" b="0" i="0" u="none" strike="noStrike" cap="none">
                <a:solidFill>
                  <a:schemeClr val="dk1"/>
                </a:solidFill>
                <a:latin typeface="Times New Roman"/>
                <a:ea typeface="Times New Roman"/>
                <a:cs typeface="Times New Roman"/>
                <a:sym typeface="Times New Roman"/>
              </a:rPr>
              <a:t>Treatments include cutting of trees, slashing of shrubs and small vegetation, girdling, pruning of residual trees, and snag felling. </a:t>
            </a:r>
          </a:p>
        </p:txBody>
      </p:sp>
      <p:sp>
        <p:nvSpPr>
          <p:cNvPr id="225" name="Shape 22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5" name="Shape 35"/>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1" name="Shape 5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l="1" t="22110" r="25727" b="5027"/>
          <a:stretch/>
        </p:blipFill>
        <p:spPr>
          <a:xfrm>
            <a:off x="-29498" y="0"/>
            <a:ext cx="9320983" cy="6858000"/>
          </a:xfrm>
          <a:prstGeom prst="rect">
            <a:avLst/>
          </a:prstGeom>
          <a:noFill/>
          <a:ln>
            <a:noFill/>
          </a:ln>
        </p:spPr>
      </p:pic>
      <p:sp>
        <p:nvSpPr>
          <p:cNvPr id="90" name="Shape 90"/>
          <p:cNvSpPr txBox="1">
            <a:spLocks noGrp="1"/>
          </p:cNvSpPr>
          <p:nvPr>
            <p:ph type="ctrTitle"/>
          </p:nvPr>
        </p:nvSpPr>
        <p:spPr>
          <a:xfrm>
            <a:off x="381000" y="2130425"/>
            <a:ext cx="8305800" cy="2435700"/>
          </a:xfrm>
          <a:prstGeom prst="rect">
            <a:avLst/>
          </a:prstGeom>
          <a:noFill/>
          <a:ln>
            <a:noFill/>
          </a:ln>
        </p:spPr>
        <p:txBody>
          <a:bodyPr lIns="91425" tIns="45700" rIns="91425" bIns="45700" anchor="ctr" anchorCtr="0">
            <a:noAutofit/>
          </a:bodyPr>
          <a:lstStyle/>
          <a:p>
            <a:pPr marL="0" marR="0" lvl="0" indent="0" algn="ctr" rtl="0">
              <a:spcBef>
                <a:spcPts val="0"/>
              </a:spcBef>
              <a:buClr>
                <a:schemeClr val="lt1"/>
              </a:buClr>
              <a:buSzPct val="25000"/>
              <a:buFont typeface="Source Sans Pro"/>
              <a:buNone/>
            </a:pPr>
            <a:r>
              <a:rPr lang="en-US" sz="4400" b="0" i="0" u="none" strike="noStrike" cap="none">
                <a:solidFill>
                  <a:schemeClr val="lt1"/>
                </a:solidFill>
                <a:latin typeface="Source Sans Pro"/>
                <a:ea typeface="Source Sans Pro"/>
                <a:cs typeface="Source Sans Pro"/>
                <a:sym typeface="Source Sans Pro"/>
              </a:rPr>
              <a:t>Examples of Manual Items </a:t>
            </a:r>
            <a:br>
              <a:rPr lang="en-US" sz="4400" b="0" i="0" u="none" strike="noStrike" cap="none">
                <a:solidFill>
                  <a:schemeClr val="lt1"/>
                </a:solidFill>
                <a:latin typeface="Source Sans Pro"/>
                <a:ea typeface="Source Sans Pro"/>
                <a:cs typeface="Source Sans Pro"/>
                <a:sym typeface="Source Sans Pro"/>
              </a:rPr>
            </a:br>
            <a:endParaRPr lang="en-US" sz="4400" b="0" i="0" u="none" strike="noStrike" cap="none">
              <a:solidFill>
                <a:schemeClr val="lt1"/>
              </a:solidFill>
              <a:latin typeface="Source Sans Pro"/>
              <a:ea typeface="Source Sans Pro"/>
              <a:cs typeface="Source Sans Pro"/>
              <a:sym typeface="Source Sans Pro"/>
            </a:endParaRPr>
          </a:p>
        </p:txBody>
      </p:sp>
      <p:pic>
        <p:nvPicPr>
          <p:cNvPr id="91" name="Shape 91"/>
          <p:cNvPicPr preferRelativeResize="0"/>
          <p:nvPr/>
        </p:nvPicPr>
        <p:blipFill rotWithShape="1">
          <a:blip r:embed="rId4">
            <a:alphaModFix/>
          </a:blip>
          <a:srcRect/>
          <a:stretch/>
        </p:blipFill>
        <p:spPr>
          <a:xfrm>
            <a:off x="35545" y="6172200"/>
            <a:ext cx="9190891" cy="36762"/>
          </a:xfrm>
          <a:prstGeom prst="rect">
            <a:avLst/>
          </a:prstGeom>
          <a:noFill/>
          <a:ln>
            <a:noFill/>
          </a:ln>
        </p:spPr>
      </p:pic>
      <p:pic>
        <p:nvPicPr>
          <p:cNvPr id="93" name="Shape 93"/>
          <p:cNvPicPr preferRelativeResize="0"/>
          <p:nvPr/>
        </p:nvPicPr>
        <p:blipFill rotWithShape="1">
          <a:blip r:embed="rId5">
            <a:alphaModFix/>
          </a:blip>
          <a:srcRect l="405" t="87085" r="36522"/>
          <a:stretch/>
        </p:blipFill>
        <p:spPr>
          <a:xfrm>
            <a:off x="64727" y="0"/>
            <a:ext cx="9190893" cy="1280159"/>
          </a:xfrm>
          <a:prstGeom prst="rect">
            <a:avLst/>
          </a:prstGeom>
          <a:noFill/>
          <a:ln>
            <a:noFill/>
          </a:ln>
        </p:spPr>
      </p:pic>
      <p:sp>
        <p:nvSpPr>
          <p:cNvPr id="94" name="Shape 94"/>
          <p:cNvSpPr txBox="1"/>
          <p:nvPr/>
        </p:nvSpPr>
        <p:spPr>
          <a:xfrm>
            <a:off x="1021846" y="289297"/>
            <a:ext cx="7627286" cy="1015662"/>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BLM Fuels Management contracting Tasks</a:t>
            </a:r>
          </a:p>
        </p:txBody>
      </p:sp>
      <p:pic>
        <p:nvPicPr>
          <p:cNvPr id="95" name="Shape 95"/>
          <p:cNvPicPr preferRelativeResize="0"/>
          <p:nvPr/>
        </p:nvPicPr>
        <p:blipFill rotWithShape="1">
          <a:blip r:embed="rId4">
            <a:alphaModFix/>
          </a:blip>
          <a:srcRect/>
          <a:stretch/>
        </p:blipFill>
        <p:spPr>
          <a:xfrm>
            <a:off x="51832" y="1144190"/>
            <a:ext cx="9190891" cy="36762"/>
          </a:xfrm>
          <a:prstGeom prst="rect">
            <a:avLst/>
          </a:prstGeom>
          <a:noFill/>
          <a:ln>
            <a:noFill/>
          </a:ln>
        </p:spPr>
      </p:pic>
      <p:pic>
        <p:nvPicPr>
          <p:cNvPr id="96" name="Shape 96"/>
          <p:cNvPicPr preferRelativeResize="0"/>
          <p:nvPr/>
        </p:nvPicPr>
        <p:blipFill rotWithShape="1">
          <a:blip r:embed="rId4">
            <a:alphaModFix/>
          </a:blip>
          <a:srcRect/>
          <a:stretch/>
        </p:blipFill>
        <p:spPr>
          <a:xfrm>
            <a:off x="11973" y="73580"/>
            <a:ext cx="9190891" cy="36762"/>
          </a:xfrm>
          <a:prstGeom prst="rect">
            <a:avLst/>
          </a:prstGeom>
          <a:noFill/>
          <a:ln>
            <a:noFill/>
          </a:ln>
        </p:spPr>
      </p:pic>
      <p:pic>
        <p:nvPicPr>
          <p:cNvPr id="97" name="Shape 97"/>
          <p:cNvPicPr preferRelativeResize="0"/>
          <p:nvPr/>
        </p:nvPicPr>
        <p:blipFill rotWithShape="1">
          <a:blip r:embed="rId6">
            <a:alphaModFix/>
          </a:blip>
          <a:srcRect/>
          <a:stretch/>
        </p:blipFill>
        <p:spPr>
          <a:xfrm>
            <a:off x="217130" y="237743"/>
            <a:ext cx="919623" cy="804672"/>
          </a:xfrm>
          <a:prstGeom prst="rect">
            <a:avLst/>
          </a:prstGeom>
          <a:noFill/>
          <a:ln>
            <a:noFill/>
          </a:ln>
        </p:spPr>
      </p:pic>
      <p:grpSp>
        <p:nvGrpSpPr>
          <p:cNvPr id="98" name="Shape 98"/>
          <p:cNvGrpSpPr/>
          <p:nvPr/>
        </p:nvGrpSpPr>
        <p:grpSpPr>
          <a:xfrm>
            <a:off x="65278" y="1248533"/>
            <a:ext cx="9147686" cy="1193212"/>
            <a:chOff x="65278" y="1248533"/>
            <a:chExt cx="9147686" cy="1193212"/>
          </a:xfrm>
        </p:grpSpPr>
        <p:pic>
          <p:nvPicPr>
            <p:cNvPr id="99" name="Shape 99"/>
            <p:cNvPicPr preferRelativeResize="0"/>
            <p:nvPr/>
          </p:nvPicPr>
          <p:blipFill rotWithShape="1">
            <a:blip r:embed="rId7">
              <a:alphaModFix/>
            </a:blip>
            <a:srcRect/>
            <a:stretch/>
          </p:blipFill>
          <p:spPr>
            <a:xfrm>
              <a:off x="65278" y="1259728"/>
              <a:ext cx="2055979" cy="1173362"/>
            </a:xfrm>
            <a:prstGeom prst="rect">
              <a:avLst/>
            </a:prstGeom>
            <a:noFill/>
            <a:ln>
              <a:noFill/>
            </a:ln>
          </p:spPr>
        </p:pic>
        <p:pic>
          <p:nvPicPr>
            <p:cNvPr id="100" name="Shape 100"/>
            <p:cNvPicPr preferRelativeResize="0"/>
            <p:nvPr/>
          </p:nvPicPr>
          <p:blipFill rotWithShape="1">
            <a:blip r:embed="rId8">
              <a:alphaModFix/>
            </a:blip>
            <a:srcRect/>
            <a:stretch/>
          </p:blipFill>
          <p:spPr>
            <a:xfrm>
              <a:off x="1905000" y="1263657"/>
              <a:ext cx="2041796" cy="1169434"/>
            </a:xfrm>
            <a:prstGeom prst="rect">
              <a:avLst/>
            </a:prstGeom>
            <a:noFill/>
            <a:ln>
              <a:noFill/>
            </a:ln>
          </p:spPr>
        </p:pic>
        <p:pic>
          <p:nvPicPr>
            <p:cNvPr id="101" name="Shape 101"/>
            <p:cNvPicPr preferRelativeResize="0"/>
            <p:nvPr/>
          </p:nvPicPr>
          <p:blipFill rotWithShape="1">
            <a:blip r:embed="rId9">
              <a:alphaModFix/>
            </a:blip>
            <a:srcRect/>
            <a:stretch/>
          </p:blipFill>
          <p:spPr>
            <a:xfrm>
              <a:off x="3636292" y="1251070"/>
              <a:ext cx="2115573" cy="1190674"/>
            </a:xfrm>
            <a:prstGeom prst="rect">
              <a:avLst/>
            </a:prstGeom>
            <a:noFill/>
            <a:ln>
              <a:noFill/>
            </a:ln>
          </p:spPr>
        </p:pic>
        <p:pic>
          <p:nvPicPr>
            <p:cNvPr id="102" name="Shape 102"/>
            <p:cNvPicPr preferRelativeResize="0"/>
            <p:nvPr/>
          </p:nvPicPr>
          <p:blipFill rotWithShape="1">
            <a:blip r:embed="rId10">
              <a:alphaModFix/>
            </a:blip>
            <a:srcRect/>
            <a:stretch/>
          </p:blipFill>
          <p:spPr>
            <a:xfrm>
              <a:off x="5643689" y="1249530"/>
              <a:ext cx="1680229" cy="1179553"/>
            </a:xfrm>
            <a:prstGeom prst="rect">
              <a:avLst/>
            </a:prstGeom>
            <a:noFill/>
            <a:ln>
              <a:noFill/>
            </a:ln>
          </p:spPr>
        </p:pic>
        <p:pic>
          <p:nvPicPr>
            <p:cNvPr id="103" name="Shape 103"/>
            <p:cNvPicPr preferRelativeResize="0"/>
            <p:nvPr/>
          </p:nvPicPr>
          <p:blipFill rotWithShape="1">
            <a:blip r:embed="rId11">
              <a:alphaModFix/>
            </a:blip>
            <a:srcRect/>
            <a:stretch/>
          </p:blipFill>
          <p:spPr>
            <a:xfrm>
              <a:off x="7330365" y="1248533"/>
              <a:ext cx="1882599" cy="1184557"/>
            </a:xfrm>
            <a:prstGeom prst="rect">
              <a:avLst/>
            </a:prstGeom>
            <a:noFill/>
            <a:ln>
              <a:noFill/>
            </a:ln>
          </p:spPr>
        </p:pic>
      </p:grpSp>
      <p:sp>
        <p:nvSpPr>
          <p:cNvPr id="104" name="Shape 104"/>
          <p:cNvSpPr txBox="1"/>
          <p:nvPr/>
        </p:nvSpPr>
        <p:spPr>
          <a:xfrm>
            <a:off x="659950" y="4521475"/>
            <a:ext cx="8026800" cy="1280100"/>
          </a:xfrm>
          <a:prstGeom prst="rect">
            <a:avLst/>
          </a:prstGeom>
          <a:noFill/>
          <a:ln>
            <a:noFill/>
          </a:ln>
        </p:spPr>
        <p:txBody>
          <a:bodyPr lIns="91425" tIns="91425" rIns="91425" bIns="91425" anchor="t" anchorCtr="0">
            <a:noAutofit/>
          </a:bodyPr>
          <a:lstStyle/>
          <a:p>
            <a:pPr lvl="0" rtl="0">
              <a:lnSpc>
                <a:spcPct val="115000"/>
              </a:lnSpc>
              <a:spcBef>
                <a:spcPts val="0"/>
              </a:spcBef>
              <a:buClr>
                <a:schemeClr val="dk1"/>
              </a:buClr>
              <a:buFont typeface="Arial"/>
              <a:buNone/>
            </a:pPr>
            <a:r>
              <a:rPr lang="en-US">
                <a:solidFill>
                  <a:srgbClr val="FFFFFF"/>
                </a:solidFill>
                <a:latin typeface="Calibri"/>
                <a:ea typeface="Calibri"/>
                <a:cs typeface="Calibri"/>
                <a:sym typeface="Calibri"/>
              </a:rPr>
              <a:t>The following slides provide visual examples of the AZ, NM, and NV IDIQ tasks. They are meant to provide just a few visual descriptions of the type of equipment used and operations for manual tasks 1 - 10.  The descriptions are not inclusive. Task orders may identify specific types of machinery, techniques or operational specifications as identified in B.1 - Section 2 - Fuels Management Manual Pricing Schedule. </a:t>
            </a:r>
          </a:p>
          <a:p>
            <a:pPr lvl="0">
              <a:spcBef>
                <a:spcPts val="0"/>
              </a:spcBef>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Shape 110"/>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11" name="Shape 111"/>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12" name="Shape 112"/>
          <p:cNvSpPr txBox="1"/>
          <p:nvPr/>
        </p:nvSpPr>
        <p:spPr>
          <a:xfrm>
            <a:off x="4295335" y="132247"/>
            <a:ext cx="4867421"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Slashing</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01</a:t>
            </a:r>
          </a:p>
          <a:p>
            <a:pPr marL="0" marR="0" lvl="0" indent="0" algn="r" rtl="0">
              <a:spcBef>
                <a:spcPts val="0"/>
              </a:spcBef>
              <a:buNone/>
            </a:pPr>
            <a:endParaRPr sz="2800" b="0" i="0" u="none" strike="noStrike" cap="none">
              <a:solidFill>
                <a:schemeClr val="lt1"/>
              </a:solidFill>
              <a:latin typeface="Source Sans Pro"/>
              <a:ea typeface="Source Sans Pro"/>
              <a:cs typeface="Source Sans Pro"/>
              <a:sym typeface="Source Sans Pro"/>
            </a:endParaRPr>
          </a:p>
        </p:txBody>
      </p:sp>
      <p:pic>
        <p:nvPicPr>
          <p:cNvPr id="113" name="Shape 113"/>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14" name="Shape 114"/>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15" name="Shape 115"/>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116" name="Shape 116" descr="DSC00406.JPG"/>
          <p:cNvPicPr preferRelativeResize="0"/>
          <p:nvPr/>
        </p:nvPicPr>
        <p:blipFill rotWithShape="1">
          <a:blip r:embed="rId6">
            <a:alphaModFix/>
          </a:blip>
          <a:srcRect/>
          <a:stretch/>
        </p:blipFill>
        <p:spPr>
          <a:xfrm>
            <a:off x="1199100" y="1323121"/>
            <a:ext cx="6792690" cy="509451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Shape 123"/>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24" name="Shape 124"/>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25" name="Shape 125"/>
          <p:cNvSpPr txBox="1"/>
          <p:nvPr/>
        </p:nvSpPr>
        <p:spPr>
          <a:xfrm>
            <a:off x="4295335" y="132247"/>
            <a:ext cx="4867421"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Lop and Scatter</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02</a:t>
            </a:r>
          </a:p>
          <a:p>
            <a:pPr marL="0" marR="0" lvl="0" indent="0" algn="r" rtl="0">
              <a:spcBef>
                <a:spcPts val="0"/>
              </a:spcBef>
              <a:buNone/>
            </a:pPr>
            <a:endParaRPr sz="2800" b="0" i="0" u="none" strike="noStrike" cap="none">
              <a:solidFill>
                <a:schemeClr val="lt1"/>
              </a:solidFill>
              <a:latin typeface="Source Sans Pro"/>
              <a:ea typeface="Source Sans Pro"/>
              <a:cs typeface="Source Sans Pro"/>
              <a:sym typeface="Source Sans Pro"/>
            </a:endParaRPr>
          </a:p>
        </p:txBody>
      </p:sp>
      <p:pic>
        <p:nvPicPr>
          <p:cNvPr id="126" name="Shape 126"/>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27" name="Shape 127"/>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28" name="Shape 128"/>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129" name="Shape 129"/>
          <p:cNvPicPr preferRelativeResize="0"/>
          <p:nvPr/>
        </p:nvPicPr>
        <p:blipFill rotWithShape="1">
          <a:blip r:embed="rId6">
            <a:alphaModFix/>
          </a:blip>
          <a:srcRect/>
          <a:stretch/>
        </p:blipFill>
        <p:spPr>
          <a:xfrm>
            <a:off x="714608" y="1290234"/>
            <a:ext cx="7761676" cy="510048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Shape 136"/>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37" name="Shape 137"/>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38" name="Shape 138"/>
          <p:cNvSpPr txBox="1"/>
          <p:nvPr/>
        </p:nvSpPr>
        <p:spPr>
          <a:xfrm>
            <a:off x="4295335" y="132247"/>
            <a:ext cx="4867421" cy="1077217"/>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Lop and Drop</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03</a:t>
            </a:r>
          </a:p>
        </p:txBody>
      </p:sp>
      <p:pic>
        <p:nvPicPr>
          <p:cNvPr id="139" name="Shape 139"/>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40" name="Shape 140"/>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41" name="Shape 141"/>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142" name="Shape 142"/>
          <p:cNvPicPr preferRelativeResize="0"/>
          <p:nvPr/>
        </p:nvPicPr>
        <p:blipFill rotWithShape="1">
          <a:blip r:embed="rId6">
            <a:alphaModFix/>
          </a:blip>
          <a:srcRect/>
          <a:stretch/>
        </p:blipFill>
        <p:spPr>
          <a:xfrm>
            <a:off x="1244221" y="1290234"/>
            <a:ext cx="6702447" cy="510048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Shape 149"/>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50" name="Shape 150"/>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51" name="Shape 151"/>
          <p:cNvSpPr txBox="1"/>
          <p:nvPr/>
        </p:nvSpPr>
        <p:spPr>
          <a:xfrm>
            <a:off x="3048000" y="132247"/>
            <a:ext cx="611475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Selective Slash/Thinning</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04</a:t>
            </a:r>
          </a:p>
          <a:p>
            <a:pPr marL="0" marR="0" lvl="0" indent="0" algn="r" rtl="0">
              <a:spcBef>
                <a:spcPts val="0"/>
              </a:spcBef>
              <a:buNone/>
            </a:pPr>
            <a:endParaRPr sz="2800" b="0" i="0" u="none" strike="noStrike" cap="none">
              <a:solidFill>
                <a:schemeClr val="lt1"/>
              </a:solidFill>
              <a:latin typeface="Source Sans Pro"/>
              <a:ea typeface="Source Sans Pro"/>
              <a:cs typeface="Source Sans Pro"/>
              <a:sym typeface="Source Sans Pro"/>
            </a:endParaRPr>
          </a:p>
        </p:txBody>
      </p:sp>
      <p:pic>
        <p:nvPicPr>
          <p:cNvPr id="152" name="Shape 152"/>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53" name="Shape 153"/>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54" name="Shape 154"/>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155" name="Shape 155"/>
          <p:cNvPicPr preferRelativeResize="0"/>
          <p:nvPr/>
        </p:nvPicPr>
        <p:blipFill rotWithShape="1">
          <a:blip r:embed="rId6">
            <a:alphaModFix/>
          </a:blip>
          <a:srcRect/>
          <a:stretch/>
        </p:blipFill>
        <p:spPr>
          <a:xfrm>
            <a:off x="752510" y="1300311"/>
            <a:ext cx="7650700" cy="510048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Shape 162"/>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63" name="Shape 163"/>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64" name="Shape 164"/>
          <p:cNvSpPr txBox="1"/>
          <p:nvPr/>
        </p:nvSpPr>
        <p:spPr>
          <a:xfrm>
            <a:off x="4295335" y="132247"/>
            <a:ext cx="4867421"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Pruning</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05</a:t>
            </a:r>
          </a:p>
          <a:p>
            <a:pPr marL="0" marR="0" lvl="0" indent="0" algn="r" rtl="0">
              <a:spcBef>
                <a:spcPts val="0"/>
              </a:spcBef>
              <a:buNone/>
            </a:pPr>
            <a:endParaRPr sz="2800" b="0" i="0" u="none" strike="noStrike" cap="none">
              <a:solidFill>
                <a:schemeClr val="lt1"/>
              </a:solidFill>
              <a:latin typeface="Source Sans Pro"/>
              <a:ea typeface="Source Sans Pro"/>
              <a:cs typeface="Source Sans Pro"/>
              <a:sym typeface="Source Sans Pro"/>
            </a:endParaRPr>
          </a:p>
        </p:txBody>
      </p:sp>
      <p:pic>
        <p:nvPicPr>
          <p:cNvPr id="165" name="Shape 165"/>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66" name="Shape 166"/>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67" name="Shape 167"/>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168" name="Shape 168"/>
          <p:cNvPicPr preferRelativeResize="0"/>
          <p:nvPr/>
        </p:nvPicPr>
        <p:blipFill rotWithShape="1">
          <a:blip r:embed="rId6">
            <a:alphaModFix/>
          </a:blip>
          <a:srcRect t="11835" b="15924"/>
          <a:stretch/>
        </p:blipFill>
        <p:spPr>
          <a:xfrm>
            <a:off x="1929752" y="1280158"/>
            <a:ext cx="5331386" cy="514081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Shape 175"/>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76" name="Shape 176"/>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77" name="Shape 177"/>
          <p:cNvSpPr txBox="1"/>
          <p:nvPr/>
        </p:nvSpPr>
        <p:spPr>
          <a:xfrm>
            <a:off x="3810000" y="132247"/>
            <a:ext cx="535275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Hand Pile and Cover</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06</a:t>
            </a:r>
          </a:p>
          <a:p>
            <a:pPr marL="0" marR="0" lvl="0" indent="0" algn="r" rtl="0">
              <a:spcBef>
                <a:spcPts val="0"/>
              </a:spcBef>
              <a:buNone/>
            </a:pPr>
            <a:endParaRPr sz="2800" b="0" i="0" u="none" strike="noStrike" cap="none">
              <a:solidFill>
                <a:schemeClr val="lt1"/>
              </a:solidFill>
              <a:latin typeface="Source Sans Pro"/>
              <a:ea typeface="Source Sans Pro"/>
              <a:cs typeface="Source Sans Pro"/>
              <a:sym typeface="Source Sans Pro"/>
            </a:endParaRPr>
          </a:p>
        </p:txBody>
      </p:sp>
      <p:pic>
        <p:nvPicPr>
          <p:cNvPr id="178" name="Shape 178"/>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79" name="Shape 179"/>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80" name="Shape 180"/>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181" name="Shape 181"/>
          <p:cNvPicPr preferRelativeResize="0"/>
          <p:nvPr/>
        </p:nvPicPr>
        <p:blipFill rotWithShape="1">
          <a:blip r:embed="rId6">
            <a:alphaModFix/>
          </a:blip>
          <a:srcRect t="1" b="1319"/>
          <a:stretch/>
        </p:blipFill>
        <p:spPr>
          <a:xfrm>
            <a:off x="1121129" y="1287123"/>
            <a:ext cx="6913463" cy="511367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Shape 188"/>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89" name="Shape 189"/>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90" name="Shape 190"/>
          <p:cNvSpPr txBox="1"/>
          <p:nvPr/>
        </p:nvSpPr>
        <p:spPr>
          <a:xfrm>
            <a:off x="2362200" y="132247"/>
            <a:ext cx="680055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Slash, Hand Pile and Cover</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07</a:t>
            </a:r>
          </a:p>
          <a:p>
            <a:pPr marL="0" marR="0" lvl="0" indent="0" algn="r" rtl="0">
              <a:spcBef>
                <a:spcPts val="0"/>
              </a:spcBef>
              <a:buNone/>
            </a:pPr>
            <a:endParaRPr sz="2800" b="0" i="0" u="none" strike="noStrike" cap="none">
              <a:solidFill>
                <a:schemeClr val="lt1"/>
              </a:solidFill>
              <a:latin typeface="Source Sans Pro"/>
              <a:ea typeface="Source Sans Pro"/>
              <a:cs typeface="Source Sans Pro"/>
              <a:sym typeface="Source Sans Pro"/>
            </a:endParaRPr>
          </a:p>
        </p:txBody>
      </p:sp>
      <p:pic>
        <p:nvPicPr>
          <p:cNvPr id="191" name="Shape 191"/>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92" name="Shape 192"/>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93" name="Shape 193"/>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194" name="Shape 194" descr="DSC00517.JPG"/>
          <p:cNvPicPr preferRelativeResize="0"/>
          <p:nvPr/>
        </p:nvPicPr>
        <p:blipFill rotWithShape="1">
          <a:blip r:embed="rId6">
            <a:alphaModFix/>
          </a:blip>
          <a:srcRect b="2588"/>
          <a:stretch/>
        </p:blipFill>
        <p:spPr>
          <a:xfrm>
            <a:off x="1087600" y="1275234"/>
            <a:ext cx="7015691" cy="512556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Shape 201"/>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02" name="Shape 202"/>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03" name="Shape 203"/>
          <p:cNvSpPr txBox="1"/>
          <p:nvPr/>
        </p:nvSpPr>
        <p:spPr>
          <a:xfrm>
            <a:off x="2286000" y="132247"/>
            <a:ext cx="68767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Spot Application of Herbicide</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08</a:t>
            </a:r>
          </a:p>
          <a:p>
            <a:pPr marL="0" marR="0" lvl="0" indent="0" algn="r" rtl="0">
              <a:spcBef>
                <a:spcPts val="0"/>
              </a:spcBef>
              <a:buNone/>
            </a:pPr>
            <a:endParaRPr sz="2800" b="0" i="0" u="none" strike="noStrike" cap="none">
              <a:solidFill>
                <a:schemeClr val="lt1"/>
              </a:solidFill>
              <a:latin typeface="Source Sans Pro"/>
              <a:ea typeface="Source Sans Pro"/>
              <a:cs typeface="Source Sans Pro"/>
              <a:sym typeface="Source Sans Pro"/>
            </a:endParaRPr>
          </a:p>
        </p:txBody>
      </p:sp>
      <p:pic>
        <p:nvPicPr>
          <p:cNvPr id="204" name="Shape 204"/>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05" name="Shape 205"/>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06" name="Shape 206"/>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207" name="Shape 207" descr="Hebicide.JPG"/>
          <p:cNvPicPr preferRelativeResize="0"/>
          <p:nvPr/>
        </p:nvPicPr>
        <p:blipFill rotWithShape="1">
          <a:blip r:embed="rId6">
            <a:alphaModFix/>
          </a:blip>
          <a:srcRect t="3176"/>
          <a:stretch/>
        </p:blipFill>
        <p:spPr>
          <a:xfrm>
            <a:off x="1080191" y="1295400"/>
            <a:ext cx="7030508" cy="51053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Shape 214"/>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15" name="Shape 215"/>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16" name="Shape 216"/>
          <p:cNvSpPr txBox="1"/>
          <p:nvPr/>
        </p:nvSpPr>
        <p:spPr>
          <a:xfrm>
            <a:off x="4295335" y="132247"/>
            <a:ext cx="4867421" cy="1077217"/>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Fuels Pullback</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09</a:t>
            </a:r>
          </a:p>
        </p:txBody>
      </p:sp>
      <p:pic>
        <p:nvPicPr>
          <p:cNvPr id="217" name="Shape 217"/>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18" name="Shape 218"/>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19" name="Shape 219"/>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220" name="Shape 220"/>
          <p:cNvPicPr preferRelativeResize="0"/>
          <p:nvPr/>
        </p:nvPicPr>
        <p:blipFill rotWithShape="1">
          <a:blip r:embed="rId6">
            <a:alphaModFix/>
          </a:blip>
          <a:srcRect t="8228"/>
          <a:stretch/>
        </p:blipFill>
        <p:spPr>
          <a:xfrm>
            <a:off x="899745" y="1295400"/>
            <a:ext cx="7391399" cy="510489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Shape 227"/>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28" name="Shape 228"/>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29" name="Shape 229"/>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Fuel Modification Zone</a:t>
            </a:r>
          </a:p>
          <a:p>
            <a:pPr marL="0" marR="0" lvl="0" indent="0" algn="r" rtl="0">
              <a:spcBef>
                <a:spcPts val="0"/>
              </a:spcBef>
              <a:buSzPct val="25000"/>
              <a:buNone/>
            </a:pPr>
            <a:r>
              <a:rPr lang="en-US" sz="3200" b="0" i="0" u="none" strike="noStrike" cap="none">
                <a:solidFill>
                  <a:schemeClr val="lt1"/>
                </a:solidFill>
                <a:latin typeface="Source Sans Pro"/>
                <a:ea typeface="Source Sans Pro"/>
                <a:cs typeface="Source Sans Pro"/>
                <a:sym typeface="Source Sans Pro"/>
              </a:rPr>
              <a:t>Item 10</a:t>
            </a:r>
          </a:p>
          <a:p>
            <a:pPr marL="0" marR="0" lvl="0" indent="0" algn="r" rtl="0">
              <a:spcBef>
                <a:spcPts val="0"/>
              </a:spcBef>
              <a:buNone/>
            </a:pPr>
            <a:endParaRPr sz="2800" b="0" i="0" u="none" strike="noStrike" cap="none">
              <a:solidFill>
                <a:schemeClr val="lt1"/>
              </a:solidFill>
              <a:latin typeface="Source Sans Pro"/>
              <a:ea typeface="Source Sans Pro"/>
              <a:cs typeface="Source Sans Pro"/>
              <a:sym typeface="Source Sans Pro"/>
            </a:endParaRPr>
          </a:p>
        </p:txBody>
      </p:sp>
      <p:pic>
        <p:nvPicPr>
          <p:cNvPr id="230" name="Shape 230"/>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31" name="Shape 231"/>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32" name="Shape 232"/>
          <p:cNvPicPr preferRelativeResize="0"/>
          <p:nvPr/>
        </p:nvPicPr>
        <p:blipFill rotWithShape="1">
          <a:blip r:embed="rId5">
            <a:alphaModFix/>
          </a:blip>
          <a:srcRect/>
          <a:stretch/>
        </p:blipFill>
        <p:spPr>
          <a:xfrm>
            <a:off x="152402" y="261616"/>
            <a:ext cx="919623" cy="804672"/>
          </a:xfrm>
          <a:prstGeom prst="rect">
            <a:avLst/>
          </a:prstGeom>
          <a:noFill/>
          <a:ln>
            <a:noFill/>
          </a:ln>
        </p:spPr>
      </p:pic>
      <p:pic>
        <p:nvPicPr>
          <p:cNvPr id="233" name="Shape 233" descr="NM1.jpg"/>
          <p:cNvPicPr preferRelativeResize="0"/>
          <p:nvPr/>
        </p:nvPicPr>
        <p:blipFill rotWithShape="1">
          <a:blip r:embed="rId6">
            <a:alphaModFix/>
          </a:blip>
          <a:srcRect/>
          <a:stretch/>
        </p:blipFill>
        <p:spPr>
          <a:xfrm>
            <a:off x="1188988" y="1290769"/>
            <a:ext cx="6812913" cy="511003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051457c-ceb4-4284-bbcd-a3791e536788">
      <Terms xmlns="http://schemas.microsoft.com/office/infopath/2007/PartnerControls"/>
    </lcf76f155ced4ddcb4097134ff3c332f>
    <TaxCatchAll xmlns="31062a0d-ede8-4112-b4bb-00a9c1bc8e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61619231B25F5419E6567B81F294E7D" ma:contentTypeVersion="15" ma:contentTypeDescription="Create a new document." ma:contentTypeScope="" ma:versionID="a3ccd1158aa2f10800191054f3c88520">
  <xsd:schema xmlns:xsd="http://www.w3.org/2001/XMLSchema" xmlns:xs="http://www.w3.org/2001/XMLSchema" xmlns:p="http://schemas.microsoft.com/office/2006/metadata/properties" xmlns:ns1="http://schemas.microsoft.com/sharepoint/v3" xmlns:ns2="949387c3-6f53-457b-84df-c7ef7f2e8cab" xmlns:ns3="9051457c-ceb4-4284-bbcd-a3791e536788" xmlns:ns4="31062a0d-ede8-4112-b4bb-00a9c1bc8e16" targetNamespace="http://schemas.microsoft.com/office/2006/metadata/properties" ma:root="true" ma:fieldsID="ae12df88a1e386d9c9cae1dccb9c13a0" ns1:_="" ns2:_="" ns3:_="" ns4:_="">
    <xsd:import namespace="http://schemas.microsoft.com/sharepoint/v3"/>
    <xsd:import namespace="949387c3-6f53-457b-84df-c7ef7f2e8cab"/>
    <xsd:import namespace="9051457c-ceb4-4284-bbcd-a3791e536788"/>
    <xsd:import namespace="31062a0d-ede8-4112-b4bb-00a9c1bc8e1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1:_ip_UnifiedCompliancePolicyProperties" minOccurs="0"/>
                <xsd:element ref="ns1:_ip_UnifiedCompliancePolicyUIAction" minOccurs="0"/>
                <xsd:element ref="ns3:MediaServiceDateTaken" minOccurs="0"/>
                <xsd:element ref="ns3:MediaLengthInSeconds" minOccurs="0"/>
                <xsd:element ref="ns3:MediaServiceAutoTags" minOccurs="0"/>
                <xsd:element ref="ns3:lcf76f155ced4ddcb4097134ff3c332f" minOccurs="0"/>
                <xsd:element ref="ns4: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9387c3-6f53-457b-84df-c7ef7f2e8ca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51457c-ceb4-4284-bbcd-a3791e53678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21f2710-457e-4111-a833-e42ae89cd3cf}" ma:internalName="TaxCatchAll" ma:showField="CatchAllData" ma:web="949387c3-6f53-457b-84df-c7ef7f2e8c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75403E-1887-45A7-A832-EC94789BFEA1}">
  <ds:schemaRefs>
    <ds:schemaRef ds:uri="http://schemas.microsoft.com/office/2006/metadata/properties"/>
    <ds:schemaRef ds:uri="http://schemas.microsoft.com/office/infopath/2007/PartnerControls"/>
    <ds:schemaRef ds:uri="http://schemas.microsoft.com/sharepoint/v3"/>
    <ds:schemaRef ds:uri="9051457c-ceb4-4284-bbcd-a3791e536788"/>
    <ds:schemaRef ds:uri="31062a0d-ede8-4112-b4bb-00a9c1bc8e16"/>
  </ds:schemaRefs>
</ds:datastoreItem>
</file>

<file path=customXml/itemProps2.xml><?xml version="1.0" encoding="utf-8"?>
<ds:datastoreItem xmlns:ds="http://schemas.openxmlformats.org/officeDocument/2006/customXml" ds:itemID="{D148583A-0FFD-4FBC-8B6F-B6D5A1F1570A}">
  <ds:schemaRefs>
    <ds:schemaRef ds:uri="http://schemas.microsoft.com/sharepoint/v3/contenttype/forms"/>
  </ds:schemaRefs>
</ds:datastoreItem>
</file>

<file path=customXml/itemProps3.xml><?xml version="1.0" encoding="utf-8"?>
<ds:datastoreItem xmlns:ds="http://schemas.openxmlformats.org/officeDocument/2006/customXml" ds:itemID="{F6CB76A8-9BBA-40D4-990C-4F35C5A493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9387c3-6f53-457b-84df-c7ef7f2e8cab"/>
    <ds:schemaRef ds:uri="9051457c-ceb4-4284-bbcd-a3791e536788"/>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74</TotalTime>
  <Words>714</Words>
  <Application>Microsoft Office PowerPoint</Application>
  <PresentationFormat>On-screen Show (4:3)</PresentationFormat>
  <Paragraphs>45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Source Sans Pro</vt:lpstr>
      <vt:lpstr>Arial</vt:lpstr>
      <vt:lpstr>Times New Roman</vt:lpstr>
      <vt:lpstr>Office Theme</vt:lpstr>
      <vt:lpstr>Examples of Manual Items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Examples of Manual Items</dc:title>
  <dc:creator>Chamberlin, Judith A</dc:creator>
  <cp:lastModifiedBy>Smith, Jennifer E</cp:lastModifiedBy>
  <cp:revision>3</cp:revision>
  <dcterms:modified xsi:type="dcterms:W3CDTF">2023-03-02T17:50:00Z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0x010100661619231B25F5419E6567B81F294E7D</vt:lpwstr>
  </property>
</Properties>
</file>