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2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"/>
  </p:notesMasterIdLst>
  <p:sldIdLst>
    <p:sldId id="284" r:id="rId2"/>
    <p:sldId id="257" r:id="rId3"/>
    <p:sldId id="267" r:id="rId4"/>
    <p:sldId id="271" r:id="rId5"/>
    <p:sldId id="273" r:id="rId6"/>
    <p:sldId id="274" r:id="rId7"/>
    <p:sldId id="282" r:id="rId8"/>
    <p:sldId id="275" r:id="rId9"/>
    <p:sldId id="276" r:id="rId10"/>
    <p:sldId id="277" r:id="rId11"/>
    <p:sldId id="281" r:id="rId12"/>
    <p:sldId id="28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8" autoAdjust="0"/>
    <p:restoredTop sz="93804" autoAdjust="0"/>
  </p:normalViewPr>
  <p:slideViewPr>
    <p:cSldViewPr>
      <p:cViewPr>
        <p:scale>
          <a:sx n="80" d="100"/>
          <a:sy n="80" d="100"/>
        </p:scale>
        <p:origin x="-72" y="-5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66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7F251-CA22-410E-8E4A-C3EDA8822A78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C8448-14CF-4ADC-BE90-1F21505655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118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AC8448-14CF-4ADC-BE90-1F2150565524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CBEAF9-9E58-4CC8-A6FF-6DD8A58DEEA4}" type="datetimeFigureOut">
              <a:rPr lang="en-US" smtClean="0"/>
              <a:pPr/>
              <a:t>4/6/2012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l" eaLnBrk="1" latinLnBrk="0" hangingPunct="1"/>
            <a:fld id="{74CBEAF9-9E58-4CC8-A6FF-6DD8A58DEEA4}" type="datetimeFigureOut">
              <a:rPr lang="en-US" smtClean="0"/>
              <a:pPr algn="l" eaLnBrk="1" latinLnBrk="0" hangingPunct="1"/>
              <a:t>4/6/2012</a:t>
            </a:fld>
            <a:endParaRPr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accent1">
                  <a:shade val="75000"/>
                </a:schemeClr>
              </a:solidFill>
            </a:endParaRPr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22030" y="762000"/>
            <a:ext cx="8229600" cy="1295400"/>
          </a:xfrm>
        </p:spPr>
        <p:txBody>
          <a:bodyPr/>
          <a:lstStyle/>
          <a:p>
            <a:pPr algn="l"/>
            <a:r>
              <a:rPr lang="en-US" dirty="0" smtClean="0"/>
              <a:t>Unit 7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667000"/>
            <a:ext cx="6400800" cy="1524000"/>
          </a:xfrm>
        </p:spPr>
        <p:txBody>
          <a:bodyPr/>
          <a:lstStyle/>
          <a:p>
            <a:r>
              <a:rPr lang="en-US" dirty="0" smtClean="0"/>
              <a:t>Fuels and Fire Behavior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3352800"/>
            <a:ext cx="5791200" cy="3225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937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Unit 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8261350" cy="4724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Identify key elements of the fire environment:</a:t>
            </a:r>
          </a:p>
          <a:p>
            <a:pPr>
              <a:buNone/>
            </a:pPr>
            <a:r>
              <a:rPr lang="en-US" sz="2800" dirty="0" smtClean="0"/>
              <a:t>        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       Fuels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       Weather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       Topography</a:t>
            </a:r>
          </a:p>
          <a:p>
            <a:pPr>
              <a:buFont typeface="Wingdings" pitchFamily="2" charset="2"/>
              <a:buChar char="§"/>
            </a:pPr>
            <a:r>
              <a:rPr lang="en-US" sz="2800" dirty="0" smtClean="0"/>
              <a:t>        Fire behavior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457200"/>
            <a:ext cx="8162925" cy="990599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smtClean="0"/>
              <a:t>Pre-burn Reconnaissance</a:t>
            </a:r>
            <a:br>
              <a:rPr lang="en-US" dirty="0" smtClean="0"/>
            </a:br>
            <a:r>
              <a:rPr lang="en-US" dirty="0" smtClean="0"/>
              <a:t>Fuels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1005840" indent="-457200">
              <a:buFont typeface="Wingdings" pitchFamily="2" charset="2"/>
              <a:buChar char="q"/>
            </a:pPr>
            <a:r>
              <a:rPr lang="en-US" sz="2800" dirty="0" smtClean="0"/>
              <a:t>Targeted participants:</a:t>
            </a:r>
          </a:p>
          <a:p>
            <a:pPr marL="137160" indent="0">
              <a:buNone/>
            </a:pPr>
            <a:r>
              <a:rPr lang="en-US" dirty="0" smtClean="0"/>
              <a:t>  </a:t>
            </a:r>
            <a:r>
              <a:rPr lang="en-US" sz="2800" dirty="0" smtClean="0"/>
              <a:t>    	- Pilot </a:t>
            </a:r>
          </a:p>
          <a:p>
            <a:pPr marL="137160" indent="0">
              <a:buNone/>
            </a:pPr>
            <a:r>
              <a:rPr lang="en-US" sz="2800" dirty="0" smtClean="0"/>
              <a:t>      	- Burn Boss/Firing Boss</a:t>
            </a:r>
          </a:p>
          <a:p>
            <a:pPr>
              <a:buFont typeface="Wingdings" pitchFamily="2" charset="2"/>
              <a:buChar char="q"/>
            </a:pPr>
            <a:r>
              <a:rPr lang="en-US" dirty="0"/>
              <a:t>A thorough recon of the burn area and a discussion of the burn objectives are essential to a successful firing </a:t>
            </a:r>
            <a:r>
              <a:rPr lang="en-US" dirty="0" smtClean="0"/>
              <a:t>operation</a:t>
            </a:r>
            <a:endParaRPr lang="en-US" dirty="0"/>
          </a:p>
          <a:p>
            <a:pPr>
              <a:buFont typeface="Wingdings" pitchFamily="2" charset="2"/>
              <a:buChar char="q"/>
            </a:pPr>
            <a:r>
              <a:rPr lang="en-US" dirty="0"/>
              <a:t>Fire environment elements to consider during the recon include</a:t>
            </a:r>
            <a:r>
              <a:rPr lang="en-US" dirty="0" smtClean="0"/>
              <a:t>: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Fuel type and loading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Fuel moisture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Chemical properties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Fuel size, shape and compactness</a:t>
            </a:r>
          </a:p>
          <a:p>
            <a:pPr lvl="1">
              <a:buFont typeface="Wingdings" pitchFamily="2" charset="2"/>
              <a:buChar char="q"/>
            </a:pPr>
            <a:r>
              <a:rPr lang="en-US" dirty="0"/>
              <a:t>Vertical arrangement and horizontal continuity</a:t>
            </a:r>
          </a:p>
          <a:p>
            <a:pPr>
              <a:buFont typeface="Wingdings" pitchFamily="2" charset="2"/>
              <a:buChar char="q"/>
            </a:pPr>
            <a:endParaRPr lang="en-US" dirty="0"/>
          </a:p>
          <a:p>
            <a:pPr>
              <a:buFont typeface="Wingdings" pitchFamily="2" charset="2"/>
              <a:buChar char="q"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dirty="0" smtClean="0"/>
              <a:t>Pre-burn Reconnaissance</a:t>
            </a:r>
            <a:br>
              <a:rPr lang="en-US" dirty="0" smtClean="0"/>
            </a:br>
            <a:r>
              <a:rPr lang="en-US" sz="3200" dirty="0" smtClean="0"/>
              <a:t>Weather Factors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905000"/>
            <a:ext cx="8413751" cy="46482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Temperature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Relative humidity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Inversions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Wind</a:t>
            </a:r>
          </a:p>
          <a:p>
            <a:pPr marL="137160" indent="0">
              <a:buNone/>
            </a:pPr>
            <a:r>
              <a:rPr lang="en-US" sz="2400" dirty="0" smtClean="0"/>
              <a:t>     </a:t>
            </a:r>
            <a:r>
              <a:rPr lang="en-US" sz="2800" dirty="0" smtClean="0"/>
              <a:t>  - Direction</a:t>
            </a:r>
          </a:p>
          <a:p>
            <a:pPr marL="137160" indent="0">
              <a:buNone/>
            </a:pPr>
            <a:r>
              <a:rPr lang="en-US" sz="2800" dirty="0" smtClean="0"/>
              <a:t>      - Speed </a:t>
            </a:r>
          </a:p>
          <a:p>
            <a:pPr marL="137160" indent="0">
              <a:buNone/>
            </a:pPr>
            <a:r>
              <a:rPr lang="en-US" sz="2800" dirty="0" smtClean="0"/>
              <a:t>      - Duration</a:t>
            </a:r>
          </a:p>
          <a:p>
            <a:pPr marL="137160" indent="0">
              <a:buNone/>
            </a:pPr>
            <a:r>
              <a:rPr lang="en-US" sz="2800" dirty="0" smtClean="0"/>
              <a:t>      - Local influences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Recent and expected precipitation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177463"/>
            <a:ext cx="8162925" cy="1446550"/>
          </a:xfrm>
        </p:spPr>
        <p:txBody>
          <a:bodyPr/>
          <a:lstStyle/>
          <a:p>
            <a:pPr algn="l"/>
            <a:r>
              <a:rPr lang="en-US" dirty="0" smtClean="0"/>
              <a:t>Pre-burn Reconnaissance</a:t>
            </a:r>
            <a:br>
              <a:rPr lang="en-US" dirty="0" smtClean="0"/>
            </a:br>
            <a:r>
              <a:rPr lang="en-US" sz="3200" dirty="0" smtClean="0"/>
              <a:t>Topography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Slope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Aspect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Elevation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Local influences</a:t>
            </a:r>
          </a:p>
          <a:p>
            <a:pPr>
              <a:buNone/>
            </a:pPr>
            <a:r>
              <a:rPr lang="en-US" dirty="0" smtClean="0"/>
              <a:t>  </a:t>
            </a:r>
            <a:r>
              <a:rPr lang="en-US" sz="2400" dirty="0" smtClean="0"/>
              <a:t>- Canyon</a:t>
            </a:r>
          </a:p>
          <a:p>
            <a:pPr>
              <a:buNone/>
            </a:pPr>
            <a:r>
              <a:rPr lang="en-US" sz="2400" dirty="0" smtClean="0"/>
              <a:t>  - </a:t>
            </a:r>
            <a:r>
              <a:rPr lang="en-US" sz="2400" dirty="0"/>
              <a:t>L</a:t>
            </a:r>
            <a:r>
              <a:rPr lang="en-US" sz="2400" dirty="0" smtClean="0"/>
              <a:t>akes</a:t>
            </a:r>
          </a:p>
          <a:p>
            <a:pPr>
              <a:buNone/>
            </a:pPr>
            <a:r>
              <a:rPr lang="en-US" sz="2400" dirty="0" smtClean="0"/>
              <a:t>  - Mountains</a:t>
            </a:r>
          </a:p>
          <a:p>
            <a:pPr>
              <a:buNone/>
            </a:pPr>
            <a:r>
              <a:rPr lang="en-US" sz="2400" dirty="0" smtClean="0"/>
              <a:t>  - Glaciers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362129"/>
            <a:ext cx="8162925" cy="1261884"/>
          </a:xfrm>
        </p:spPr>
        <p:txBody>
          <a:bodyPr/>
          <a:lstStyle/>
          <a:p>
            <a:pPr algn="l"/>
            <a:r>
              <a:rPr lang="en-US" dirty="0" smtClean="0"/>
              <a:t>Pre-burn Reconnaissance</a:t>
            </a:r>
            <a:br>
              <a:rPr lang="en-US" dirty="0" smtClean="0"/>
            </a:br>
            <a:r>
              <a:rPr lang="en-US" sz="3200" dirty="0" smtClean="0"/>
              <a:t>Fire Behavior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Fire types</a:t>
            </a:r>
          </a:p>
          <a:p>
            <a:pPr>
              <a:buNone/>
            </a:pPr>
            <a:r>
              <a:rPr lang="en-US" sz="2800" dirty="0" smtClean="0"/>
              <a:t>     - Surface</a:t>
            </a:r>
          </a:p>
          <a:p>
            <a:pPr>
              <a:buNone/>
            </a:pPr>
            <a:r>
              <a:rPr lang="en-US" sz="2800" dirty="0" smtClean="0"/>
              <a:t>     - Crown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Fire growth characteristics</a:t>
            </a:r>
          </a:p>
          <a:p>
            <a:pPr>
              <a:buNone/>
            </a:pPr>
            <a:r>
              <a:rPr lang="en-US" sz="2800" dirty="0" smtClean="0"/>
              <a:t>     - Head fires</a:t>
            </a:r>
          </a:p>
          <a:p>
            <a:pPr>
              <a:buNone/>
            </a:pPr>
            <a:r>
              <a:rPr lang="en-US" sz="2800" dirty="0" smtClean="0"/>
              <a:t>     - Backing fires</a:t>
            </a:r>
          </a:p>
          <a:p>
            <a:pPr>
              <a:buNone/>
            </a:pPr>
            <a:r>
              <a:rPr lang="en-US" sz="2800" dirty="0" smtClean="0"/>
              <a:t>     - Flank fires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 descr="IMG_011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8763000" cy="65532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916127"/>
            <a:ext cx="8162925" cy="707886"/>
          </a:xfrm>
        </p:spPr>
        <p:txBody>
          <a:bodyPr/>
          <a:lstStyle/>
          <a:p>
            <a:pPr algn="l"/>
            <a:r>
              <a:rPr lang="en-US" sz="4000" dirty="0" smtClean="0"/>
              <a:t>Aerial Firing Ignition Patterns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8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Strip-head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Spot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Chevron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Center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Backing fire</a:t>
            </a:r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Or a combination of the above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Fire Interaction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q"/>
            </a:pPr>
            <a:endParaRPr lang="en-US" sz="28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Fuels, weather, topography, fire behavior, and ignition patterns all interact to create fire effects.</a:t>
            </a:r>
          </a:p>
          <a:p>
            <a:pPr marL="457200" indent="-457200">
              <a:buFont typeface="Wingdings" pitchFamily="2" charset="2"/>
              <a:buChar char="q"/>
            </a:pPr>
            <a:endParaRPr lang="en-US" sz="2800" dirty="0" smtClean="0"/>
          </a:p>
          <a:p>
            <a:pPr>
              <a:buFont typeface="Wingdings" pitchFamily="2" charset="2"/>
              <a:buChar char="q"/>
            </a:pPr>
            <a:r>
              <a:rPr lang="en-US" sz="2800" dirty="0" smtClean="0"/>
              <a:t>Adjustments to firing patterns can be made to produce fire effects that will meet burn objective.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12" descr="MVC-023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" y="152400"/>
            <a:ext cx="8839200" cy="655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871538" y="1039238"/>
            <a:ext cx="8162925" cy="584775"/>
          </a:xfrm>
        </p:spPr>
        <p:txBody>
          <a:bodyPr/>
          <a:lstStyle/>
          <a:p>
            <a:endParaRPr lang="en-US" sz="3200" b="1" dirty="0">
              <a:solidFill>
                <a:schemeClr val="tx1"/>
              </a:solidFill>
            </a:endParaRPr>
          </a:p>
        </p:txBody>
      </p:sp>
      <p:pic>
        <p:nvPicPr>
          <p:cNvPr id="46083" name="Picture 3" descr="MINK_BOMBER_8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839200" cy="6553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1538" y="854572"/>
            <a:ext cx="8162925" cy="769441"/>
          </a:xfrm>
        </p:spPr>
        <p:txBody>
          <a:bodyPr/>
          <a:lstStyle/>
          <a:p>
            <a:pPr algn="l"/>
            <a:r>
              <a:rPr lang="en-US" dirty="0" smtClean="0"/>
              <a:t>Unit  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8261350" cy="4724400"/>
          </a:xfrm>
        </p:spPr>
        <p:txBody>
          <a:bodyPr/>
          <a:lstStyle/>
          <a:p>
            <a:pPr>
              <a:buFont typeface="Wingdings" pitchFamily="2" charset="2"/>
              <a:buChar char="q"/>
            </a:pPr>
            <a:r>
              <a:rPr lang="en-US" sz="2800" dirty="0" smtClean="0"/>
              <a:t>Identify key elements of the fire environment:</a:t>
            </a:r>
          </a:p>
          <a:p>
            <a:pPr>
              <a:buNone/>
            </a:pPr>
            <a:r>
              <a:rPr lang="en-US" sz="2800" dirty="0" smtClean="0"/>
              <a:t>        </a:t>
            </a:r>
          </a:p>
          <a:p>
            <a:pPr>
              <a:buNone/>
            </a:pPr>
            <a:r>
              <a:rPr lang="en-US" sz="2800" dirty="0" smtClean="0"/>
              <a:t>        Fuels</a:t>
            </a:r>
          </a:p>
          <a:p>
            <a:pPr>
              <a:buNone/>
            </a:pPr>
            <a:r>
              <a:rPr lang="en-US" sz="2800" dirty="0" smtClean="0"/>
              <a:t>        Weather</a:t>
            </a:r>
          </a:p>
          <a:p>
            <a:pPr>
              <a:buNone/>
            </a:pPr>
            <a:r>
              <a:rPr lang="en-US" sz="2800" dirty="0" smtClean="0"/>
              <a:t>        Topography</a:t>
            </a:r>
          </a:p>
          <a:p>
            <a:pPr>
              <a:buNone/>
            </a:pPr>
            <a:r>
              <a:rPr lang="en-US" sz="2800" dirty="0" smtClean="0"/>
              <a:t>        Fire behavior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E84E9C64CB6B147B71CF58466C5AAD3" ma:contentTypeVersion="12" ma:contentTypeDescription="Create a new document." ma:contentTypeScope="" ma:versionID="7385a96b66710b878c5039c8fcb80aef">
  <xsd:schema xmlns:xsd="http://www.w3.org/2001/XMLSchema" xmlns:xs="http://www.w3.org/2001/XMLSchema" xmlns:p="http://schemas.microsoft.com/office/2006/metadata/properties" xmlns:ns2="9cfaae7c-72d7-4574-bee5-da0a2b533dde" xmlns:ns3="f1719a4e-b5b9-4c32-8e90-eba2871f0a28" targetNamespace="http://schemas.microsoft.com/office/2006/metadata/properties" ma:root="true" ma:fieldsID="5d8cf9c3d93b1cbdac762c338e308d13" ns2:_="" ns3:_="">
    <xsd:import namespace="9cfaae7c-72d7-4574-bee5-da0a2b533dde"/>
    <xsd:import namespace="f1719a4e-b5b9-4c32-8e90-eba2871f0a2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faae7c-72d7-4574-bee5-da0a2b533dde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719a4e-b5b9-4c32-8e90-eba2871f0a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775E51A7-4839-4AD1-8DAC-E0A2D33B01A2}"/>
</file>

<file path=customXml/itemProps2.xml><?xml version="1.0" encoding="utf-8"?>
<ds:datastoreItem xmlns:ds="http://schemas.openxmlformats.org/officeDocument/2006/customXml" ds:itemID="{907F2439-3CF7-4FE9-8C67-63C099428A18}"/>
</file>

<file path=customXml/itemProps3.xml><?xml version="1.0" encoding="utf-8"?>
<ds:datastoreItem xmlns:ds="http://schemas.openxmlformats.org/officeDocument/2006/customXml" ds:itemID="{6931D7A0-F85C-4E3C-8038-85DD88260CBF}"/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482</TotalTime>
  <Words>175</Words>
  <Application>Microsoft Office PowerPoint</Application>
  <PresentationFormat>On-screen Show (4:3)</PresentationFormat>
  <Paragraphs>70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Apex</vt:lpstr>
      <vt:lpstr>Unit 7</vt:lpstr>
      <vt:lpstr>Unit  Objectives</vt:lpstr>
      <vt:lpstr>Pre-burn Reconnaissance Fuels</vt:lpstr>
      <vt:lpstr>Pre-burn Reconnaissance Weather Factors</vt:lpstr>
      <vt:lpstr>Pre-burn Reconnaissance Topography</vt:lpstr>
      <vt:lpstr>Pre-burn Reconnaissance Fire Behavior</vt:lpstr>
      <vt:lpstr>PowerPoint Presentation</vt:lpstr>
      <vt:lpstr>Aerial Firing Ignition Patterns</vt:lpstr>
      <vt:lpstr>Fire Interaction</vt:lpstr>
      <vt:lpstr>PowerPoint Presentation</vt:lpstr>
      <vt:lpstr>PowerPoint Presentation</vt:lpstr>
      <vt:lpstr>Unit  Objectives</vt:lpstr>
    </vt:vector>
  </TitlesOfParts>
  <Company>Bureau of Land Management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mireid</dc:creator>
  <cp:lastModifiedBy>bbitting</cp:lastModifiedBy>
  <cp:revision>87</cp:revision>
  <dcterms:created xsi:type="dcterms:W3CDTF">2010-01-05T16:36:32Z</dcterms:created>
  <dcterms:modified xsi:type="dcterms:W3CDTF">2012-04-06T18:08:20Z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0x0101000E84E9C64CB6B147B71CF58466C5AAD3</vt:lpwstr>
  </property>
</Properties>
</file>