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4" r:id="rId1"/>
  </p:sldMasterIdLst>
  <p:notesMasterIdLst>
    <p:notesMasterId r:id="rId24"/>
  </p:notesMasterIdLst>
  <p:sldIdLst>
    <p:sldId id="256" r:id="rId2"/>
    <p:sldId id="285" r:id="rId3"/>
    <p:sldId id="294" r:id="rId4"/>
    <p:sldId id="286" r:id="rId5"/>
    <p:sldId id="289" r:id="rId6"/>
    <p:sldId id="290" r:id="rId7"/>
    <p:sldId id="291" r:id="rId8"/>
    <p:sldId id="292" r:id="rId9"/>
    <p:sldId id="293" r:id="rId10"/>
    <p:sldId id="276" r:id="rId11"/>
    <p:sldId id="260" r:id="rId12"/>
    <p:sldId id="264" r:id="rId13"/>
    <p:sldId id="263" r:id="rId14"/>
    <p:sldId id="265" r:id="rId15"/>
    <p:sldId id="267" r:id="rId16"/>
    <p:sldId id="268" r:id="rId17"/>
    <p:sldId id="287" r:id="rId18"/>
    <p:sldId id="280" r:id="rId19"/>
    <p:sldId id="284" r:id="rId20"/>
    <p:sldId id="295" r:id="rId21"/>
    <p:sldId id="269" r:id="rId22"/>
    <p:sldId id="275" r:id="rId23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6199" autoAdjust="0"/>
  </p:normalViewPr>
  <p:slideViewPr>
    <p:cSldViewPr snapToGrid="0">
      <p:cViewPr varScale="1">
        <p:scale>
          <a:sx n="125" d="100"/>
          <a:sy n="125" d="100"/>
        </p:scale>
        <p:origin x="1506" y="3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25" d="100"/>
          <a:sy n="125" d="100"/>
        </p:scale>
        <p:origin x="840" y="6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8"/>
          </a:xfrm>
          <a:prstGeom prst="rect">
            <a:avLst/>
          </a:prstGeom>
        </p:spPr>
        <p:txBody>
          <a:bodyPr vert="horz" lIns="96663" tIns="48332" rIns="96663" bIns="48332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0" cy="481728"/>
          </a:xfrm>
          <a:prstGeom prst="rect">
            <a:avLst/>
          </a:prstGeom>
        </p:spPr>
        <p:txBody>
          <a:bodyPr vert="horz" lIns="96663" tIns="48332" rIns="96663" bIns="48332" rtlCol="0"/>
          <a:lstStyle>
            <a:lvl1pPr algn="r">
              <a:defRPr sz="1300"/>
            </a:lvl1pPr>
          </a:lstStyle>
          <a:p>
            <a:fld id="{9DDC2120-233D-4792-8DA2-1ECDDA4CD4D4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3" tIns="48332" rIns="96663" bIns="48332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78"/>
            <a:ext cx="5852160" cy="3780473"/>
          </a:xfrm>
          <a:prstGeom prst="rect">
            <a:avLst/>
          </a:prstGeom>
        </p:spPr>
        <p:txBody>
          <a:bodyPr vert="horz" lIns="96663" tIns="48332" rIns="96663" bIns="48332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7"/>
          </a:xfrm>
          <a:prstGeom prst="rect">
            <a:avLst/>
          </a:prstGeom>
        </p:spPr>
        <p:txBody>
          <a:bodyPr vert="horz" lIns="96663" tIns="48332" rIns="96663" bIns="48332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0" cy="481727"/>
          </a:xfrm>
          <a:prstGeom prst="rect">
            <a:avLst/>
          </a:prstGeom>
        </p:spPr>
        <p:txBody>
          <a:bodyPr vert="horz" lIns="96663" tIns="48332" rIns="96663" bIns="48332" rtlCol="0" anchor="b"/>
          <a:lstStyle>
            <a:lvl1pPr algn="r">
              <a:defRPr sz="1300"/>
            </a:lvl1pPr>
          </a:lstStyle>
          <a:p>
            <a:fld id="{F494BF8E-34C4-416A-B5D9-95F37DB0DF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5700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4BF8E-34C4-416A-B5D9-95F37DB0DF3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920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4BF8E-34C4-416A-B5D9-95F37DB0DF3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5639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Fire Management Board – Federal Entities Only</a:t>
            </a:r>
          </a:p>
          <a:p>
            <a:endParaRPr lang="en-US" dirty="0"/>
          </a:p>
          <a:p>
            <a:r>
              <a:rPr lang="en-US" dirty="0"/>
              <a:t>This has caused a huge ruckus in the system. Has HUGE Implications. </a:t>
            </a:r>
          </a:p>
          <a:p>
            <a:endParaRPr lang="en-US" dirty="0"/>
          </a:p>
          <a:p>
            <a:r>
              <a:rPr lang="en-US" dirty="0"/>
              <a:t>Change to NWCG definitions, various dispatch applications, and all the way to fire management plans. </a:t>
            </a:r>
          </a:p>
          <a:p>
            <a:endParaRPr lang="en-US" dirty="0"/>
          </a:p>
          <a:p>
            <a:r>
              <a:rPr lang="en-US" dirty="0"/>
              <a:t>I personally feel like FMB didn’t realize that new definitions would affect so much.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4BF8E-34C4-416A-B5D9-95F37DB0DF3A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5776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4BF8E-34C4-416A-B5D9-95F37DB0DF3A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963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4BF8E-34C4-416A-B5D9-95F37DB0DF3A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451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4BF8E-34C4-416A-B5D9-95F37DB0DF3A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3217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4BF8E-34C4-416A-B5D9-95F37DB0DF3A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470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4BF8E-34C4-416A-B5D9-95F37DB0DF3A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8668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4BF8E-34C4-416A-B5D9-95F37DB0DF3A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228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4BF8E-34C4-416A-B5D9-95F37DB0DF3A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36043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/>
              <a:t>Biggest complaint I get is timber litter vs timber grass</a:t>
            </a:r>
          </a:p>
          <a:p>
            <a:endParaRPr lang="en-US" sz="1400" dirty="0"/>
          </a:p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4BF8E-34C4-416A-B5D9-95F37DB0DF3A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1757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4BF8E-34C4-416A-B5D9-95F37DB0DF3A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70149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4BF8E-34C4-416A-B5D9-95F37DB0DF3A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2869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4BF8E-34C4-416A-B5D9-95F37DB0DF3A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43719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4BF8E-34C4-416A-B5D9-95F37DB0DF3A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0797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4BF8E-34C4-416A-B5D9-95F37DB0DF3A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94566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4BF8E-34C4-416A-B5D9-95F37DB0DF3A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51654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4BF8E-34C4-416A-B5D9-95F37DB0DF3A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8368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4BF8E-34C4-416A-B5D9-95F37DB0DF3A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2573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94BF8E-34C4-416A-B5D9-95F37DB0DF3A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8188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0CAA1-CDC1-4AD6-873E-AED932DB0208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9AEC-EE0F-498B-B8B4-A08AF1B922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6051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0CAA1-CDC1-4AD6-873E-AED932DB0208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9AEC-EE0F-498B-B8B4-A08AF1B922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160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0CAA1-CDC1-4AD6-873E-AED932DB0208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9AEC-EE0F-498B-B8B4-A08AF1B922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26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0CAA1-CDC1-4AD6-873E-AED932DB0208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9AEC-EE0F-498B-B8B4-A08AF1B922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8014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0CAA1-CDC1-4AD6-873E-AED932DB0208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9AEC-EE0F-498B-B8B4-A08AF1B922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2434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0CAA1-CDC1-4AD6-873E-AED932DB0208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9AEC-EE0F-498B-B8B4-A08AF1B922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624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0CAA1-CDC1-4AD6-873E-AED932DB0208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9AEC-EE0F-498B-B8B4-A08AF1B922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734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0CAA1-CDC1-4AD6-873E-AED932DB0208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9AEC-EE0F-498B-B8B4-A08AF1B922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967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0CAA1-CDC1-4AD6-873E-AED932DB0208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9AEC-EE0F-498B-B8B4-A08AF1B922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984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0CAA1-CDC1-4AD6-873E-AED932DB0208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9AEC-EE0F-498B-B8B4-A08AF1B922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4752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0CAA1-CDC1-4AD6-873E-AED932DB0208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9AEC-EE0F-498B-B8B4-A08AF1B922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8672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0CAA1-CDC1-4AD6-873E-AED932DB0208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9AEC-EE0F-498B-B8B4-A08AF1B9227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355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0CAA1-CDC1-4AD6-873E-AED932DB0208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9AEC-EE0F-498B-B8B4-A08AF1B922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95999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0CAA1-CDC1-4AD6-873E-AED932DB0208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9AEC-EE0F-498B-B8B4-A08AF1B922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0464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0CAA1-CDC1-4AD6-873E-AED932DB0208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9AEC-EE0F-498B-B8B4-A08AF1B922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3045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0CAA1-CDC1-4AD6-873E-AED932DB0208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9AEC-EE0F-498B-B8B4-A08AF1B922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9495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D0CAA1-CDC1-4AD6-873E-AED932DB0208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7D9AEC-EE0F-498B-B8B4-A08AF1B922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02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D0CAA1-CDC1-4AD6-873E-AED932DB0208}" type="datetimeFigureOut">
              <a:rPr lang="en-US" smtClean="0"/>
              <a:t>4/13/2026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7D9AEC-EE0F-498B-B8B4-A08AF1B922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25864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  <p:sldLayoutId id="2147483778" r:id="rId4"/>
    <p:sldLayoutId id="2147483779" r:id="rId5"/>
    <p:sldLayoutId id="2147483780" r:id="rId6"/>
    <p:sldLayoutId id="2147483781" r:id="rId7"/>
    <p:sldLayoutId id="2147483782" r:id="rId8"/>
    <p:sldLayoutId id="2147483783" r:id="rId9"/>
    <p:sldLayoutId id="2147483784" r:id="rId10"/>
    <p:sldLayoutId id="2147483785" r:id="rId11"/>
    <p:sldLayoutId id="2147483786" r:id="rId12"/>
    <p:sldLayoutId id="2147483787" r:id="rId13"/>
    <p:sldLayoutId id="2147483788" r:id="rId14"/>
    <p:sldLayoutId id="2147483789" r:id="rId15"/>
    <p:sldLayoutId id="2147483790" r:id="rId16"/>
    <p:sldLayoutId id="2147483791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eg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mkephart@blm.gov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Megan.kephart@usda.gov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70068059-9097-4F05-BA38-CDD7DBF773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164A015-EDB3-4688-8B77-9255305411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5103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1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05D483-AD6C-4593-9CD9-978B249BA3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3794" y="643467"/>
            <a:ext cx="9600217" cy="3585834"/>
          </a:xfrm>
        </p:spPr>
        <p:txBody>
          <a:bodyPr>
            <a:normAutofit/>
          </a:bodyPr>
          <a:lstStyle/>
          <a:p>
            <a:pPr algn="l"/>
            <a:r>
              <a:rPr lang="en-US" sz="7200" dirty="0"/>
              <a:t>SIT/209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0FB931-B760-476E-A71D-56BFA469ACC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3794" y="4872767"/>
            <a:ext cx="9600217" cy="1424165"/>
          </a:xfrm>
        </p:spPr>
        <p:txBody>
          <a:bodyPr>
            <a:normAutofit/>
          </a:bodyPr>
          <a:lstStyle/>
          <a:p>
            <a:pPr algn="l"/>
            <a:r>
              <a:rPr lang="en-US" sz="3200" dirty="0"/>
              <a:t>CDAT – April 2026</a:t>
            </a:r>
          </a:p>
        </p:txBody>
      </p:sp>
    </p:spTree>
    <p:extLst>
      <p:ext uri="{BB962C8B-B14F-4D97-AF65-F5344CB8AC3E}">
        <p14:creationId xmlns:p14="http://schemas.microsoft.com/office/powerpoint/2010/main" val="3844962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42B52-44CC-C028-7BD1-B10438818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State of the program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9C546-90BC-5841-789C-8F582D7AE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783080"/>
            <a:ext cx="10353762" cy="4465320"/>
          </a:xfrm>
        </p:spPr>
        <p:txBody>
          <a:bodyPr>
            <a:normAutofit/>
          </a:bodyPr>
          <a:lstStyle/>
          <a:p>
            <a:r>
              <a:rPr lang="en-US" sz="2400" dirty="0"/>
              <a:t>Year 5 of 5 of the current O&amp;M Contract.</a:t>
            </a:r>
          </a:p>
          <a:p>
            <a:r>
              <a:rPr lang="en-US" sz="2400" dirty="0"/>
              <a:t>New contract in motion. </a:t>
            </a:r>
          </a:p>
          <a:p>
            <a:r>
              <a:rPr lang="en-US" sz="2400" dirty="0"/>
              <a:t>Target start date October 1</a:t>
            </a:r>
            <a:r>
              <a:rPr lang="en-US" sz="2400" baseline="30000" dirty="0"/>
              <a:t>st</a:t>
            </a:r>
            <a:r>
              <a:rPr lang="en-US" sz="2400" dirty="0"/>
              <a:t>. </a:t>
            </a:r>
          </a:p>
          <a:p>
            <a:r>
              <a:rPr lang="en-US" sz="2400" dirty="0"/>
              <a:t>Could see a 90-day transition period.</a:t>
            </a:r>
          </a:p>
          <a:p>
            <a:r>
              <a:rPr lang="en-US" sz="2400" dirty="0"/>
              <a:t>New contract does allow for Development, Modernization, and Enhancements (DME). </a:t>
            </a:r>
          </a:p>
          <a:p>
            <a:r>
              <a:rPr lang="en-US" sz="2400" dirty="0"/>
              <a:t>Not a full-blown Next Gen SIT/209, yet. </a:t>
            </a:r>
            <a:endParaRPr lang="en-US" sz="22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67346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12E45-C87C-CF29-400D-CA4C85B0C4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403639"/>
            <a:ext cx="10353761" cy="1326321"/>
          </a:xfrm>
        </p:spPr>
        <p:txBody>
          <a:bodyPr>
            <a:normAutofit/>
          </a:bodyPr>
          <a:lstStyle/>
          <a:p>
            <a:r>
              <a:rPr lang="en-US" sz="4000" dirty="0"/>
              <a:t>FMB Memo – Feb 2026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C38A2-7C73-5643-D5DD-CCF3621057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444" y="1852765"/>
            <a:ext cx="10353762" cy="4806131"/>
          </a:xfrm>
        </p:spPr>
        <p:txBody>
          <a:bodyPr>
            <a:normAutofit fontScale="92500" lnSpcReduction="10000"/>
          </a:bodyPr>
          <a:lstStyle/>
          <a:p>
            <a:pPr marL="0" lvl="2" indent="0">
              <a:buNone/>
            </a:pPr>
            <a:r>
              <a:rPr lang="en-US" sz="2400" dirty="0"/>
              <a:t>The Fire Management Board released a memo in February creating two new fire suppression strategies: </a:t>
            </a:r>
          </a:p>
          <a:p>
            <a:pPr marL="917575" lvl="3" indent="-342900"/>
            <a:r>
              <a:rPr lang="en-US" sz="2200" dirty="0"/>
              <a:t>Direct Extinguishment</a:t>
            </a:r>
          </a:p>
          <a:p>
            <a:pPr marL="917575" lvl="3" indent="-342900"/>
            <a:r>
              <a:rPr lang="en-US" sz="2200" dirty="0"/>
              <a:t>Indirect Confinement</a:t>
            </a:r>
          </a:p>
          <a:p>
            <a:pPr marL="0" indent="0">
              <a:buNone/>
            </a:pPr>
            <a:r>
              <a:rPr lang="en-US" sz="2400" u="sng" dirty="0"/>
              <a:t>The Memos Intent: </a:t>
            </a:r>
          </a:p>
          <a:p>
            <a:pPr marL="744538" lvl="1" indent="-169863">
              <a:tabLst>
                <a:tab pos="914400" algn="l"/>
              </a:tabLst>
            </a:pPr>
            <a:r>
              <a:rPr lang="en-US" sz="2000" dirty="0"/>
              <a:t> 	</a:t>
            </a:r>
            <a:r>
              <a:rPr lang="en-US" sz="2200" dirty="0"/>
              <a:t>Replace the four previous suppression strategies</a:t>
            </a:r>
          </a:p>
          <a:p>
            <a:pPr marL="914400" lvl="1" indent="-339725">
              <a:tabLst>
                <a:tab pos="914400" algn="l"/>
              </a:tabLst>
            </a:pPr>
            <a:r>
              <a:rPr lang="en-US" sz="2200" dirty="0"/>
              <a:t>Every fire is a fire – regardless of strategy – </a:t>
            </a:r>
            <a:r>
              <a:rPr lang="en-US" sz="2200" u="sng" dirty="0"/>
              <a:t>meaning daily reporting</a:t>
            </a:r>
          </a:p>
          <a:p>
            <a:pPr marL="914400" lvl="1" indent="-339725">
              <a:tabLst>
                <a:tab pos="914400" algn="l"/>
              </a:tabLst>
            </a:pPr>
            <a:r>
              <a:rPr lang="en-US" sz="2200" dirty="0"/>
              <a:t>Removing historical “comp” language</a:t>
            </a:r>
          </a:p>
          <a:p>
            <a:pPr marL="0" lvl="1" indent="0">
              <a:buNone/>
              <a:tabLst>
                <a:tab pos="914400" algn="l"/>
              </a:tabLst>
            </a:pPr>
            <a:r>
              <a:rPr lang="en-US" sz="2200" u="sng" dirty="0"/>
              <a:t>What Remains to be Seen: </a:t>
            </a:r>
          </a:p>
          <a:p>
            <a:pPr marL="574675" lvl="1" indent="0">
              <a:tabLst>
                <a:tab pos="914400" algn="l"/>
              </a:tabLst>
            </a:pPr>
            <a:r>
              <a:rPr lang="en-US" sz="2200" dirty="0">
                <a:effectLst/>
              </a:rPr>
              <a:t> 	</a:t>
            </a:r>
            <a:r>
              <a:rPr lang="en-US" sz="2000" dirty="0">
                <a:effectLst/>
              </a:rPr>
              <a:t>Whether or not NWCG approves the new definitions</a:t>
            </a:r>
          </a:p>
          <a:p>
            <a:pPr marL="574675" lvl="1" indent="339725">
              <a:tabLst>
                <a:tab pos="914400" algn="l"/>
              </a:tabLst>
            </a:pPr>
            <a:r>
              <a:rPr lang="en-US" sz="2000" dirty="0">
                <a:effectLst/>
              </a:rPr>
              <a:t>Depending on approval, potential application changes</a:t>
            </a:r>
          </a:p>
        </p:txBody>
      </p:sp>
      <p:pic>
        <p:nvPicPr>
          <p:cNvPr id="4" name="Picture 4" descr="new | Catalysis">
            <a:extLst>
              <a:ext uri="{FF2B5EF4-FFF2-40B4-BE49-F238E27FC236}">
                <a16:creationId xmlns:a16="http://schemas.microsoft.com/office/drawing/2014/main" id="{9ECD3C2B-B90A-7702-DB7A-5105D68E9A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744" y="361950"/>
            <a:ext cx="14478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new | Catalysis">
            <a:extLst>
              <a:ext uri="{FF2B5EF4-FFF2-40B4-BE49-F238E27FC236}">
                <a16:creationId xmlns:a16="http://schemas.microsoft.com/office/drawing/2014/main" id="{112828A9-4CCD-659A-A702-3D36EE15A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2363" y="361950"/>
            <a:ext cx="14478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5038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ECD25-CCEA-60F5-381F-34AC0B32B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0727" y="498988"/>
            <a:ext cx="10353761" cy="1326321"/>
          </a:xfrm>
        </p:spPr>
        <p:txBody>
          <a:bodyPr>
            <a:normAutofit/>
          </a:bodyPr>
          <a:lstStyle/>
          <a:p>
            <a:r>
              <a:rPr lang="en-US" sz="4000" dirty="0"/>
              <a:t>Why Do I need to Submit a 209?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E1A0C1-4E0A-082B-DF8F-FD7B06511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9119" y="1508218"/>
            <a:ext cx="10353762" cy="4464879"/>
          </a:xfrm>
        </p:spPr>
        <p:txBody>
          <a:bodyPr>
            <a:noAutofit/>
          </a:bodyPr>
          <a:lstStyle/>
          <a:p>
            <a:r>
              <a:rPr lang="en-US" sz="2400" dirty="0"/>
              <a:t>Required by the National Interagency Standards for Resource Mobilization.</a:t>
            </a:r>
          </a:p>
          <a:p>
            <a:r>
              <a:rPr lang="en-US" sz="2400" dirty="0"/>
              <a:t>One place to describe what is happening on the incident:</a:t>
            </a:r>
          </a:p>
          <a:p>
            <a:pPr lvl="1"/>
            <a:r>
              <a:rPr lang="en-US" sz="2200" dirty="0"/>
              <a:t>Fire activity </a:t>
            </a:r>
          </a:p>
          <a:p>
            <a:pPr lvl="1"/>
            <a:r>
              <a:rPr lang="en-US" sz="2200" dirty="0"/>
              <a:t>Critical needs </a:t>
            </a:r>
          </a:p>
          <a:p>
            <a:pPr lvl="1"/>
            <a:r>
              <a:rPr lang="en-US" sz="2200" dirty="0"/>
              <a:t>Resources assigned </a:t>
            </a:r>
          </a:p>
          <a:p>
            <a:r>
              <a:rPr lang="en-US" sz="2400" dirty="0"/>
              <a:t>Utilized for upward reporting: </a:t>
            </a:r>
          </a:p>
          <a:p>
            <a:pPr lvl="1"/>
            <a:r>
              <a:rPr lang="en-US" sz="2200" dirty="0">
                <a:effectLst/>
              </a:rPr>
              <a:t>Prioritize incidents and allocate resources. </a:t>
            </a:r>
          </a:p>
          <a:p>
            <a:pPr lvl="1"/>
            <a:r>
              <a:rPr lang="en-US" sz="2200" dirty="0">
                <a:effectLst/>
              </a:rPr>
              <a:t>Data is used in several national products. </a:t>
            </a:r>
          </a:p>
          <a:p>
            <a:pPr lvl="1"/>
            <a:r>
              <a:rPr lang="en-US" sz="2200" dirty="0">
                <a:effectLst/>
              </a:rPr>
              <a:t>FEMA utilize 209s for FMAGs.</a:t>
            </a:r>
          </a:p>
        </p:txBody>
      </p:sp>
    </p:spTree>
    <p:extLst>
      <p:ext uri="{BB962C8B-B14F-4D97-AF65-F5344CB8AC3E}">
        <p14:creationId xmlns:p14="http://schemas.microsoft.com/office/powerpoint/2010/main" val="1151231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E5D8A-C045-9572-6E4E-82B5240A0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742" y="602226"/>
            <a:ext cx="10721866" cy="1326321"/>
          </a:xfrm>
        </p:spPr>
        <p:txBody>
          <a:bodyPr>
            <a:normAutofit/>
          </a:bodyPr>
          <a:lstStyle/>
          <a:p>
            <a:r>
              <a:rPr lang="en-US" sz="4000" dirty="0"/>
              <a:t>IMSR aka The National Sit Report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4BCC46-C4EB-5534-25C2-3F5444E70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2645" y="2041826"/>
            <a:ext cx="8816060" cy="3422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49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B8CD22-FC8E-D1B8-E622-742C0EB1D1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6E414-A665-A789-2445-50CE90719A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116" y="474673"/>
            <a:ext cx="10707117" cy="1326321"/>
          </a:xfrm>
        </p:spPr>
        <p:txBody>
          <a:bodyPr>
            <a:normAutofit/>
          </a:bodyPr>
          <a:lstStyle/>
          <a:p>
            <a:r>
              <a:rPr lang="en-US" sz="4000" dirty="0"/>
              <a:t>IMSR aka The National Sit Report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0758E2-5A39-7645-8A7D-84DBB3F72D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564" y="1800994"/>
            <a:ext cx="8040222" cy="4391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856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CB1049-6139-AB28-F7F3-0C91E364B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8D9CA2-D333-73C6-9454-FF057624A4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8177" y="587477"/>
            <a:ext cx="10684995" cy="1326321"/>
          </a:xfrm>
        </p:spPr>
        <p:txBody>
          <a:bodyPr>
            <a:normAutofit/>
          </a:bodyPr>
          <a:lstStyle/>
          <a:p>
            <a:r>
              <a:rPr lang="en-US" sz="4000" dirty="0"/>
              <a:t>IMSR aka The National Sit Report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784AF5-4ED1-E7A5-6D00-AB60CB50E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9589" y="1834652"/>
            <a:ext cx="8202170" cy="419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1563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CF1F40-486B-97F2-0CB6-88E14735A3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A01BA-61E7-09CE-F901-EAE0F0638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502" y="609600"/>
            <a:ext cx="10684995" cy="1326321"/>
          </a:xfrm>
        </p:spPr>
        <p:txBody>
          <a:bodyPr>
            <a:normAutofit/>
          </a:bodyPr>
          <a:lstStyle/>
          <a:p>
            <a:r>
              <a:rPr lang="en-US" sz="4000" dirty="0"/>
              <a:t>IMSR aka The National Sit Report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0C3462-498A-FCF7-BCF4-FE4D8243AC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6774" y="1935921"/>
            <a:ext cx="7887801" cy="394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228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785044-4EDE-45B1-5153-FEC0D6986A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0574C-325B-1C84-E3DE-1FD648987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9742" y="342396"/>
            <a:ext cx="10721866" cy="1326321"/>
          </a:xfrm>
        </p:spPr>
        <p:txBody>
          <a:bodyPr>
            <a:normAutofit/>
          </a:bodyPr>
          <a:lstStyle/>
          <a:p>
            <a:r>
              <a:rPr lang="en-US" sz="4000" dirty="0"/>
              <a:t>IMSR aka The National Sit Report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3FC1CD1-D4C9-65FF-A6A9-F5405DFF21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1985" y="1720336"/>
            <a:ext cx="8097380" cy="4420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9163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23452-9E91-4C23-8905-D80FAC43B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When to Submit a 209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7D66B-F5F2-4DF1-8856-0E08DC93E2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448" y="1873045"/>
            <a:ext cx="10581757" cy="4493341"/>
          </a:xfrm>
        </p:spPr>
        <p:txBody>
          <a:bodyPr>
            <a:normAutofit/>
          </a:bodyPr>
          <a:lstStyle/>
          <a:p>
            <a:pPr marL="460375" lvl="2" indent="-342900"/>
            <a:r>
              <a:rPr lang="en-US" sz="2400" dirty="0">
                <a:effectLst/>
              </a:rPr>
              <a:t>New </a:t>
            </a:r>
            <a:r>
              <a:rPr lang="en-US" sz="2400" u="sng" dirty="0">
                <a:effectLst/>
              </a:rPr>
              <a:t>DAILY</a:t>
            </a:r>
            <a:r>
              <a:rPr lang="en-US" sz="2400" dirty="0">
                <a:effectLst/>
              </a:rPr>
              <a:t> reporting requirements starting </a:t>
            </a:r>
            <a:r>
              <a:rPr lang="en-US" sz="2400" u="sng" dirty="0">
                <a:effectLst/>
              </a:rPr>
              <a:t>May 1st: </a:t>
            </a:r>
          </a:p>
          <a:p>
            <a:pPr marL="917575" lvl="3" indent="-342900"/>
            <a:r>
              <a:rPr lang="en-US" sz="2200" dirty="0">
                <a:effectLst/>
              </a:rPr>
              <a:t>Meets large fire criteria</a:t>
            </a:r>
          </a:p>
          <a:p>
            <a:pPr marL="917575" lvl="3" indent="-342900"/>
            <a:r>
              <a:rPr lang="en-US" sz="2200" dirty="0">
                <a:effectLst/>
              </a:rPr>
              <a:t>CIMT or NIMO assigned</a:t>
            </a:r>
          </a:p>
          <a:p>
            <a:pPr marL="917575" lvl="3" indent="-342900"/>
            <a:r>
              <a:rPr lang="en-US" sz="2200" dirty="0">
                <a:effectLst/>
              </a:rPr>
              <a:t>Significant event has occurred</a:t>
            </a:r>
          </a:p>
          <a:p>
            <a:pPr marL="917575" lvl="3" indent="-342900"/>
            <a:r>
              <a:rPr lang="en-US" sz="2200" dirty="0">
                <a:effectLst/>
              </a:rPr>
              <a:t>Geographic Area requests a 209</a:t>
            </a:r>
          </a:p>
          <a:p>
            <a:pPr marL="460375" lvl="3" indent="-342900"/>
            <a:r>
              <a:rPr lang="en-US" sz="2400" dirty="0">
                <a:effectLst/>
              </a:rPr>
              <a:t>Weekly reporting for historical “comp” fires is gone. </a:t>
            </a:r>
          </a:p>
          <a:p>
            <a:pPr marL="460375" lvl="3" indent="-342900"/>
            <a:r>
              <a:rPr lang="en-US" sz="2400" dirty="0">
                <a:effectLst/>
              </a:rPr>
              <a:t>NMAC letter will be released this week describing the new timeframes. </a:t>
            </a:r>
            <a:endParaRPr lang="en-US" sz="2400" dirty="0"/>
          </a:p>
        </p:txBody>
      </p:sp>
      <p:pic>
        <p:nvPicPr>
          <p:cNvPr id="1028" name="Picture 4" descr="new | Catalysis">
            <a:extLst>
              <a:ext uri="{FF2B5EF4-FFF2-40B4-BE49-F238E27FC236}">
                <a16:creationId xmlns:a16="http://schemas.microsoft.com/office/drawing/2014/main" id="{2094392B-9D27-92F6-E9C1-50946349EB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505" y="250659"/>
            <a:ext cx="14478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6" descr="new | Catalysis">
            <a:extLst>
              <a:ext uri="{FF2B5EF4-FFF2-40B4-BE49-F238E27FC236}">
                <a16:creationId xmlns:a16="http://schemas.microsoft.com/office/drawing/2014/main" id="{4FAB6DB2-3B57-AEBB-920E-EBB800F2CB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1046" y="250659"/>
            <a:ext cx="14478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7359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A47D1-3046-447F-9F74-A81C452C4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Fuel models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A66A4-E9CD-4376-BE61-7AFB2630957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u="sng" dirty="0"/>
              <a:t>100 Acre Minimum (timber)</a:t>
            </a:r>
          </a:p>
          <a:p>
            <a:r>
              <a:rPr lang="en-US" dirty="0"/>
              <a:t>Closed timber litter</a:t>
            </a:r>
          </a:p>
          <a:p>
            <a:r>
              <a:rPr lang="en-US" dirty="0"/>
              <a:t>Hardwood litter</a:t>
            </a:r>
          </a:p>
          <a:p>
            <a:r>
              <a:rPr lang="en-US" dirty="0"/>
              <a:t>Timber (litter and understory)</a:t>
            </a:r>
          </a:p>
          <a:p>
            <a:r>
              <a:rPr lang="en-US" dirty="0"/>
              <a:t>Light slash</a:t>
            </a:r>
          </a:p>
          <a:p>
            <a:r>
              <a:rPr lang="en-US" dirty="0"/>
              <a:t>Medium slash</a:t>
            </a:r>
          </a:p>
          <a:p>
            <a:r>
              <a:rPr lang="en-US" dirty="0"/>
              <a:t>Heavy slash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301815-9C25-4A89-A538-D2A095E51F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41600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u="sng" dirty="0"/>
              <a:t>300 Acre Minimum (grass) </a:t>
            </a:r>
          </a:p>
          <a:p>
            <a:r>
              <a:rPr lang="en-US" dirty="0"/>
              <a:t>Short grass (1 ft)</a:t>
            </a:r>
          </a:p>
          <a:p>
            <a:r>
              <a:rPr lang="en-US" dirty="0"/>
              <a:t>Tall grass (2.5 ft)</a:t>
            </a:r>
          </a:p>
          <a:p>
            <a:r>
              <a:rPr lang="en-US" dirty="0"/>
              <a:t>Brush (2 ft)</a:t>
            </a:r>
          </a:p>
          <a:p>
            <a:r>
              <a:rPr lang="en-US" dirty="0"/>
              <a:t>Chaparral (6 ft)</a:t>
            </a:r>
          </a:p>
          <a:p>
            <a:r>
              <a:rPr lang="en-US" dirty="0"/>
              <a:t>Timber (grass and understory)</a:t>
            </a:r>
          </a:p>
          <a:p>
            <a:r>
              <a:rPr lang="en-US" dirty="0"/>
              <a:t>Dormant brush/hardwood slash</a:t>
            </a:r>
          </a:p>
          <a:p>
            <a:r>
              <a:rPr lang="en-US" dirty="0"/>
              <a:t>Southern Rough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93429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18000"/>
                <a:satMod val="160000"/>
                <a:lumMod val="28000"/>
              </a:schemeClr>
              <a:schemeClr val="bg2">
                <a:tint val="95000"/>
                <a:satMod val="160000"/>
                <a:lumMod val="116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59E787A-A567-464A-BB9E-E9B95AA41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6A476B5-55AD-43A1-B1FB-5AC76B54F0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9525">
            <a:noFill/>
          </a:ln>
          <a:effectLst>
            <a:outerShdw blurRad="63500" dist="17780" dir="5400000" algn="t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EB4C78-D7E8-2196-0A52-A58AC0CB9A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92923" y="643467"/>
            <a:ext cx="4206153" cy="5571066"/>
          </a:xfrm>
          <a:prstGeom prst="rect">
            <a:avLst/>
          </a:prstGeom>
        </p:spPr>
      </p:pic>
      <p:pic>
        <p:nvPicPr>
          <p:cNvPr id="1030" name="Picture 6" descr="new | Catalysis">
            <a:extLst>
              <a:ext uri="{FF2B5EF4-FFF2-40B4-BE49-F238E27FC236}">
                <a16:creationId xmlns:a16="http://schemas.microsoft.com/office/drawing/2014/main" id="{32520A64-9CE5-D61C-003D-B7A83BF27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8111" y="643467"/>
            <a:ext cx="14478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new | Catalysis">
            <a:extLst>
              <a:ext uri="{FF2B5EF4-FFF2-40B4-BE49-F238E27FC236}">
                <a16:creationId xmlns:a16="http://schemas.microsoft.com/office/drawing/2014/main" id="{5152A38D-6C59-31A4-C6BE-9FA6AAC9E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6089" y="643467"/>
            <a:ext cx="14478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722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61CF6-A34F-4360-88D4-A0FC7BBF5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Who Fills out 209s?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DEEAE8-1B60-49FE-9162-BB3C40000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152336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/>
              <a:t>Ultimately it is the Incident Commander’s responsibility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Local Dispatch Center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Local fire management officials</a:t>
            </a:r>
          </a:p>
          <a:p>
            <a:pPr>
              <a:lnSpc>
                <a:spcPct val="150000"/>
              </a:lnSpc>
            </a:pPr>
            <a:r>
              <a:rPr lang="en-US" sz="2400" dirty="0"/>
              <a:t>Incident Management Team personnel</a:t>
            </a:r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5189157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A091E-13D7-4DAA-9191-6B9508265F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Tips for getting 209 info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76E1D-C62D-4222-8DDC-204F879423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419036"/>
          </a:xfrm>
        </p:spPr>
        <p:txBody>
          <a:bodyPr>
            <a:normAutofit/>
          </a:bodyPr>
          <a:lstStyle/>
          <a:p>
            <a:r>
              <a:rPr lang="en-US" sz="2400" dirty="0"/>
              <a:t>Get familiar with the form! If possible, set a firm time to talk with the IC.</a:t>
            </a:r>
          </a:p>
          <a:p>
            <a:r>
              <a:rPr lang="en-US" sz="2400" dirty="0"/>
              <a:t>Suggest creating a quick and dirty 209 form.</a:t>
            </a:r>
          </a:p>
          <a:p>
            <a:r>
              <a:rPr lang="en-US" sz="2400" dirty="0"/>
              <a:t>Know where to look for information:</a:t>
            </a:r>
          </a:p>
          <a:p>
            <a:pPr lvl="1"/>
            <a:r>
              <a:rPr lang="en-US" sz="2000" dirty="0"/>
              <a:t>CADs</a:t>
            </a:r>
          </a:p>
          <a:p>
            <a:pPr lvl="1"/>
            <a:r>
              <a:rPr lang="en-US" sz="2000" dirty="0"/>
              <a:t>IROC</a:t>
            </a:r>
          </a:p>
          <a:p>
            <a:pPr lvl="1"/>
            <a:r>
              <a:rPr lang="en-US" sz="2000" dirty="0"/>
              <a:t>Other dispatchers</a:t>
            </a:r>
          </a:p>
          <a:p>
            <a:pPr marL="0" indent="0">
              <a:buNone/>
            </a:pPr>
            <a:r>
              <a:rPr lang="en-US" sz="2400" dirty="0"/>
              <a:t>General Reminder</a:t>
            </a:r>
            <a:r>
              <a:rPr lang="en-US" sz="2400"/>
              <a:t>: INITIALS </a:t>
            </a:r>
            <a:r>
              <a:rPr lang="en-US" sz="2400" dirty="0"/>
              <a:t>DO NOT NEED TO BE PERFECT! </a:t>
            </a:r>
          </a:p>
        </p:txBody>
      </p:sp>
    </p:spTree>
    <p:extLst>
      <p:ext uri="{BB962C8B-B14F-4D97-AF65-F5344CB8AC3E}">
        <p14:creationId xmlns:p14="http://schemas.microsoft.com/office/powerpoint/2010/main" val="14664954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2A950B-021D-45FE-9057-C850986834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209 Demonstration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4A5B98-EBFB-423A-9F6E-9864C35209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12713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45B1BF-8583-4B02-87FE-CA3ABC527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Complexes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B58C8-99EC-4613-ABF3-2B16E3E7B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1611631"/>
            <a:ext cx="10353762" cy="48407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Must have two distinct wildland fire incidents (aka children).</a:t>
            </a:r>
          </a:p>
          <a:p>
            <a:pPr lvl="1"/>
            <a:r>
              <a:rPr lang="en-US" sz="2200" dirty="0"/>
              <a:t>Cannot convert an existing incident into a complex. </a:t>
            </a:r>
          </a:p>
          <a:p>
            <a:pPr lvl="1"/>
            <a:r>
              <a:rPr lang="en-US" sz="2200" dirty="0"/>
              <a:t>Must create a new incident. The complex becomes the PARENT. </a:t>
            </a:r>
          </a:p>
          <a:p>
            <a:pPr lvl="1"/>
            <a:r>
              <a:rPr lang="en-US" sz="2200" dirty="0"/>
              <a:t>All children incidents must have an IRWIN record. </a:t>
            </a:r>
          </a:p>
          <a:p>
            <a:pPr lvl="1"/>
            <a:r>
              <a:rPr lang="en-US" sz="2200" dirty="0"/>
              <a:t>The complex name should NOT include a child fire’s name.</a:t>
            </a:r>
          </a:p>
          <a:p>
            <a:pPr lvl="1"/>
            <a:r>
              <a:rPr lang="en-US" sz="2200" dirty="0"/>
              <a:t>Complex MUST be included in the name.</a:t>
            </a:r>
          </a:p>
          <a:p>
            <a:pPr lvl="1"/>
            <a:r>
              <a:rPr lang="en-US" sz="2200" dirty="0"/>
              <a:t>Should NOT be used to avoid submitting multiple 209s. </a:t>
            </a:r>
          </a:p>
          <a:p>
            <a:pPr lvl="1"/>
            <a:r>
              <a:rPr lang="en-US" sz="2200" dirty="0"/>
              <a:t>Any active 209s in the system MUST be finalized. </a:t>
            </a:r>
          </a:p>
        </p:txBody>
      </p:sp>
    </p:spTree>
    <p:extLst>
      <p:ext uri="{BB962C8B-B14F-4D97-AF65-F5344CB8AC3E}">
        <p14:creationId xmlns:p14="http://schemas.microsoft.com/office/powerpoint/2010/main" val="8679845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8B207-F510-3D15-17E5-4828DDD8F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802" y="329381"/>
            <a:ext cx="10353761" cy="1326321"/>
          </a:xfrm>
        </p:spPr>
        <p:txBody>
          <a:bodyPr>
            <a:normAutofit/>
          </a:bodyPr>
          <a:lstStyle/>
          <a:p>
            <a:r>
              <a:rPr lang="en-US" sz="4000" dirty="0"/>
              <a:t>Complexes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2926B-5E9C-72F4-51F7-33261A2720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426" y="1537836"/>
            <a:ext cx="10594455" cy="4821175"/>
          </a:xfrm>
        </p:spPr>
        <p:txBody>
          <a:bodyPr>
            <a:normAutofit/>
          </a:bodyPr>
          <a:lstStyle/>
          <a:p>
            <a:r>
              <a:rPr lang="en-US" sz="2600" dirty="0"/>
              <a:t>Contact your GACC if complexing comes up!</a:t>
            </a:r>
          </a:p>
          <a:p>
            <a:r>
              <a:rPr lang="en-US" sz="2600" dirty="0"/>
              <a:t>If you have a CAD, create the complex in CAD.  If not, create in 209. </a:t>
            </a:r>
          </a:p>
          <a:p>
            <a:r>
              <a:rPr lang="en-US" sz="2600" dirty="0"/>
              <a:t>How do I build a complex that crosses two dispatch centers?</a:t>
            </a:r>
          </a:p>
          <a:p>
            <a:pPr lvl="1"/>
            <a:r>
              <a:rPr lang="en-US" sz="2200" dirty="0"/>
              <a:t>Decide which center is going to manage the complex.</a:t>
            </a:r>
          </a:p>
          <a:p>
            <a:pPr lvl="1"/>
            <a:r>
              <a:rPr lang="en-US" sz="2200" dirty="0"/>
              <a:t>Add fires from the neighboring dispatch center in the complex incident widget in 209. </a:t>
            </a:r>
          </a:p>
          <a:p>
            <a:pPr marL="285750" lvl="1" indent="-285750"/>
            <a:r>
              <a:rPr lang="en-US" sz="2600" dirty="0"/>
              <a:t>Avoid de-complexing at all cost. </a:t>
            </a:r>
          </a:p>
          <a:p>
            <a:pPr marL="285750" lvl="1" indent="-285750"/>
            <a:r>
              <a:rPr lang="en-US" sz="2600" dirty="0"/>
              <a:t>When a fire is contained within a complex, put 100% in the complex incident widget. </a:t>
            </a:r>
          </a:p>
          <a:p>
            <a:endParaRPr lang="en-US" sz="2400" dirty="0"/>
          </a:p>
        </p:txBody>
      </p:sp>
      <p:pic>
        <p:nvPicPr>
          <p:cNvPr id="2058" name="Picture 10" descr="Exclamation vector icon attention logo warning speech bubble ...">
            <a:extLst>
              <a:ext uri="{FF2B5EF4-FFF2-40B4-BE49-F238E27FC236}">
                <a16:creationId xmlns:a16="http://schemas.microsoft.com/office/drawing/2014/main" id="{356C0B0E-64B7-5653-EB51-EB326B9508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56" y="1655702"/>
            <a:ext cx="766763" cy="70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213895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299460-5650-1A18-1FAC-AD1741060B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Now onto “sit”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6A76D6-05A2-0BEE-BC27-CF6411802F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Why is entering data into SIT important?</a:t>
            </a:r>
          </a:p>
          <a:p>
            <a:pPr lvl="1"/>
            <a:r>
              <a:rPr lang="en-US" sz="2200" dirty="0"/>
              <a:t>It is the one place where every land management agency can enter fire statistics. </a:t>
            </a:r>
          </a:p>
          <a:p>
            <a:pPr lvl="1"/>
            <a:r>
              <a:rPr lang="en-US" sz="2200" dirty="0"/>
              <a:t>National fire statistics have utilized SIT data for over 20 years. </a:t>
            </a:r>
          </a:p>
          <a:p>
            <a:pPr marL="457200" lvl="1" indent="0">
              <a:buNone/>
            </a:pPr>
            <a:endParaRPr lang="en-US" sz="2200" dirty="0"/>
          </a:p>
          <a:p>
            <a:pPr marL="228600" lvl="1"/>
            <a:r>
              <a:rPr lang="en-US" sz="2400" dirty="0"/>
              <a:t>Why not use INFORM? </a:t>
            </a:r>
          </a:p>
          <a:p>
            <a:pPr marL="685800" lvl="2"/>
            <a:r>
              <a:rPr lang="en-US" sz="2000" dirty="0"/>
              <a:t>It’s great for federal fire statistics. </a:t>
            </a:r>
          </a:p>
          <a:p>
            <a:pPr marL="685800" lvl="2"/>
            <a:r>
              <a:rPr lang="en-US" sz="2000" dirty="0"/>
              <a:t>Not every land management agency utilizes it, especially the states. </a:t>
            </a:r>
          </a:p>
        </p:txBody>
      </p:sp>
    </p:spTree>
    <p:extLst>
      <p:ext uri="{BB962C8B-B14F-4D97-AF65-F5344CB8AC3E}">
        <p14:creationId xmlns:p14="http://schemas.microsoft.com/office/powerpoint/2010/main" val="38863629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1966B-B83E-90ED-51B8-37786555BA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119" y="599065"/>
            <a:ext cx="10353761" cy="1326321"/>
          </a:xfrm>
        </p:spPr>
        <p:txBody>
          <a:bodyPr>
            <a:normAutofit/>
          </a:bodyPr>
          <a:lstStyle/>
          <a:p>
            <a:r>
              <a:rPr lang="en-US" sz="4000" dirty="0"/>
              <a:t>Protection vs ownership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2845BA-B148-DCF1-7D24-149E449E4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5" y="2096064"/>
            <a:ext cx="10353762" cy="4319484"/>
          </a:xfrm>
        </p:spPr>
        <p:txBody>
          <a:bodyPr>
            <a:normAutofit/>
          </a:bodyPr>
          <a:lstStyle/>
          <a:p>
            <a:r>
              <a:rPr lang="en-US" sz="2400" u="sng" dirty="0"/>
              <a:t>Ownership:</a:t>
            </a:r>
            <a:r>
              <a:rPr lang="en-US" sz="2400" dirty="0"/>
              <a:t> Where did the fire start? </a:t>
            </a:r>
          </a:p>
          <a:p>
            <a:r>
              <a:rPr lang="en-US" sz="2400" u="sng" dirty="0"/>
              <a:t>Protection:</a:t>
            </a:r>
            <a:r>
              <a:rPr lang="en-US" sz="2400" dirty="0"/>
              <a:t>   Who is claiming the fire? What unit identifier is being used?</a:t>
            </a:r>
          </a:p>
          <a:p>
            <a:r>
              <a:rPr lang="en-US" sz="2400" dirty="0"/>
              <a:t>Ownership and Protection can be the same thing, but sometimes it’s not:</a:t>
            </a:r>
          </a:p>
          <a:p>
            <a:pPr lvl="1"/>
            <a:r>
              <a:rPr lang="en-US" sz="2200" dirty="0"/>
              <a:t>Example: Fire starts on county land, and the Forest Service claims the incident</a:t>
            </a:r>
          </a:p>
          <a:p>
            <a:pPr lvl="1"/>
            <a:r>
              <a:rPr lang="en-US" sz="2200" dirty="0"/>
              <a:t>How do I report that correctly in SIT? </a:t>
            </a:r>
          </a:p>
        </p:txBody>
      </p:sp>
    </p:spTree>
    <p:extLst>
      <p:ext uri="{BB962C8B-B14F-4D97-AF65-F5344CB8AC3E}">
        <p14:creationId xmlns:p14="http://schemas.microsoft.com/office/powerpoint/2010/main" val="27147331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C057B-6236-BC70-040C-B8C19B538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SIT Demonstration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6BD8A-7780-2A35-442D-3358A3738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6975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67590-55DC-4BD7-B669-266D3665B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Where to go for help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7AE28-478D-4A7B-A6E8-D5EC2B7D6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SIT/209 user guides are excellent!!</a:t>
            </a:r>
          </a:p>
          <a:p>
            <a:r>
              <a:rPr lang="en-US" sz="2400" dirty="0"/>
              <a:t>Intel Toolbox </a:t>
            </a:r>
          </a:p>
          <a:p>
            <a:r>
              <a:rPr lang="en-US" sz="2400" dirty="0"/>
              <a:t>Next level up – Call your GACC! </a:t>
            </a:r>
          </a:p>
          <a:p>
            <a:r>
              <a:rPr lang="en-US" sz="2400" dirty="0"/>
              <a:t>IAA Helpdesk – we have excellent Tier 2 Support! </a:t>
            </a:r>
          </a:p>
          <a:p>
            <a:r>
              <a:rPr lang="en-US" sz="2400" dirty="0"/>
              <a:t>Can always call the intel desk @ NICC (208-387-5093)</a:t>
            </a:r>
          </a:p>
        </p:txBody>
      </p:sp>
    </p:spTree>
    <p:extLst>
      <p:ext uri="{BB962C8B-B14F-4D97-AF65-F5344CB8AC3E}">
        <p14:creationId xmlns:p14="http://schemas.microsoft.com/office/powerpoint/2010/main" val="454100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BE9A42-31CD-41D5-A95C-D7D354B4D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37F48B-707E-49B0-A3BA-F03019D1BB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>Megan Kephart</a:t>
            </a:r>
          </a:p>
          <a:p>
            <a:pPr marL="0" indent="0" algn="ctr">
              <a:buNone/>
            </a:pPr>
            <a:r>
              <a:rPr lang="en-US" sz="3600" dirty="0">
                <a:hlinkClick r:id="rId3"/>
              </a:rPr>
              <a:t>mkephart@blm.gov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dirty="0">
                <a:hlinkClick r:id="rId4"/>
              </a:rPr>
              <a:t>megan.kephart@usda.gov</a:t>
            </a:r>
            <a:r>
              <a:rPr lang="en-US" sz="36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285231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13709</TotalTime>
  <Words>880</Words>
  <Application>Microsoft Office PowerPoint</Application>
  <PresentationFormat>Widescreen</PresentationFormat>
  <Paragraphs>144</Paragraphs>
  <Slides>22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Bookman Old Style</vt:lpstr>
      <vt:lpstr>Calibri</vt:lpstr>
      <vt:lpstr>Rockwell</vt:lpstr>
      <vt:lpstr>Damask</vt:lpstr>
      <vt:lpstr>SIT/209</vt:lpstr>
      <vt:lpstr>State of the program </vt:lpstr>
      <vt:lpstr>FMB Memo – Feb 2026</vt:lpstr>
      <vt:lpstr>Why Do I need to Submit a 209?</vt:lpstr>
      <vt:lpstr>IMSR aka The National Sit Report</vt:lpstr>
      <vt:lpstr>IMSR aka The National Sit Report</vt:lpstr>
      <vt:lpstr>IMSR aka The National Sit Report</vt:lpstr>
      <vt:lpstr>IMSR aka The National Sit Report</vt:lpstr>
      <vt:lpstr>IMSR aka The National Sit Report</vt:lpstr>
      <vt:lpstr>When to Submit a 209</vt:lpstr>
      <vt:lpstr>Fuel models </vt:lpstr>
      <vt:lpstr>PowerPoint Presentation</vt:lpstr>
      <vt:lpstr>Who Fills out 209s?</vt:lpstr>
      <vt:lpstr>Tips for getting 209 info</vt:lpstr>
      <vt:lpstr>209 Demonstration</vt:lpstr>
      <vt:lpstr>Complexes</vt:lpstr>
      <vt:lpstr>Complexes</vt:lpstr>
      <vt:lpstr>Now onto “sit”</vt:lpstr>
      <vt:lpstr>Protection vs ownership</vt:lpstr>
      <vt:lpstr>SIT Demonstration</vt:lpstr>
      <vt:lpstr>Where to go for help</vt:lpstr>
      <vt:lpstr>Questions?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6 – ICS 209</dc:title>
  <dc:creator>Kephart, Megan J</dc:creator>
  <cp:lastModifiedBy>Kephart, Megan J</cp:lastModifiedBy>
  <cp:revision>59</cp:revision>
  <cp:lastPrinted>2023-03-29T03:47:47Z</cp:lastPrinted>
  <dcterms:created xsi:type="dcterms:W3CDTF">2021-04-09T15:45:17Z</dcterms:created>
  <dcterms:modified xsi:type="dcterms:W3CDTF">2026-04-13T18:18:00Z</dcterms:modified>
</cp:coreProperties>
</file>